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61" r:id="rId9"/>
    <p:sldId id="273" r:id="rId10"/>
    <p:sldId id="263" r:id="rId11"/>
    <p:sldId id="268" r:id="rId12"/>
    <p:sldId id="269" r:id="rId13"/>
    <p:sldId id="270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4B40-88F9-4C04-9956-58D92D618FA0}" type="datetimeFigureOut">
              <a:rPr lang="cs-CZ" smtClean="0"/>
              <a:t>9. 7. 2014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D5B2-8795-49FA-A8A8-544044E83A4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4B40-88F9-4C04-9956-58D92D618FA0}" type="datetimeFigureOut">
              <a:rPr lang="cs-CZ" smtClean="0"/>
              <a:t>9. 7. 2014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D5B2-8795-49FA-A8A8-544044E83A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4B40-88F9-4C04-9956-58D92D618FA0}" type="datetimeFigureOut">
              <a:rPr lang="cs-CZ" smtClean="0"/>
              <a:t>9. 7. 2014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D5B2-8795-49FA-A8A8-544044E83A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cs-CZ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cs-CZ"/>
              <a:t>Po kliknutí lze upravit styl předlohy nadpisů.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cs-CZ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cs-CZ" smtClean="0"/>
              <a:t>Kliknutím lze upravit styl předlohy.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cs-CZ" sz="2000" baseline="0"/>
            </a:lvl1pPr>
          </a:lstStyle>
          <a:p>
            <a:r>
              <a:rPr kumimoji="0" lang="cs-CZ"/>
              <a:t>Logo společnosti</a:t>
            </a:r>
          </a:p>
        </p:txBody>
      </p:sp>
    </p:spTree>
    <p:extLst>
      <p:ext uri="{BB962C8B-B14F-4D97-AF65-F5344CB8AC3E}">
        <p14:creationId xmlns:p14="http://schemas.microsoft.com/office/powerpoint/2010/main" val="361944119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uze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4B3F4B40-88F9-4C04-9956-58D92D618FA0}" type="datetimeFigureOut">
              <a:rPr lang="cs-CZ" smtClean="0"/>
              <a:t>9. 7. 2014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168ED5B2-8795-49FA-A8A8-544044E83A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8205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cs-CZ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cs-CZ" sz="3500"/>
              <a:t>Po kliknutí lze upravit styl předlohy nadpisů.</a:t>
            </a:r>
            <a:endParaRPr kumimoji="0"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4B40-88F9-4C04-9956-58D92D618FA0}" type="datetimeFigureOut">
              <a:rPr lang="cs-CZ" smtClean="0"/>
              <a:t>9. 7. 2014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D5B2-8795-49FA-A8A8-544044E83A4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cs-CZ" sz="1800"/>
            </a:lvl1pPr>
          </a:lstStyle>
          <a:p>
            <a:r>
              <a:rPr kumimoji="0" lang="cs-CZ"/>
              <a:t>Logo společnosti</a:t>
            </a:r>
          </a:p>
        </p:txBody>
      </p:sp>
    </p:spTree>
    <p:extLst>
      <p:ext uri="{BB962C8B-B14F-4D97-AF65-F5344CB8AC3E}">
        <p14:creationId xmlns:p14="http://schemas.microsoft.com/office/powerpoint/2010/main" val="141462768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4B40-88F9-4C04-9956-58D92D618FA0}" type="datetimeFigureOut">
              <a:rPr lang="cs-CZ" smtClean="0"/>
              <a:t>9. 7. 2014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D5B2-8795-49FA-A8A8-544044E83A4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4B40-88F9-4C04-9956-58D92D618FA0}" type="datetimeFigureOut">
              <a:rPr lang="cs-CZ" smtClean="0"/>
              <a:t>9. 7. 2014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D5B2-8795-49FA-A8A8-544044E83A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4B40-88F9-4C04-9956-58D92D618FA0}" type="datetimeFigureOut">
              <a:rPr lang="cs-CZ" smtClean="0"/>
              <a:t>9. 7. 2014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D5B2-8795-49FA-A8A8-544044E83A4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4B40-88F9-4C04-9956-58D92D618FA0}" type="datetimeFigureOut">
              <a:rPr lang="cs-CZ" smtClean="0"/>
              <a:t>9. 7. 2014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D5B2-8795-49FA-A8A8-544044E83A4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4B40-88F9-4C04-9956-58D92D618FA0}" type="datetimeFigureOut">
              <a:rPr lang="cs-CZ" smtClean="0"/>
              <a:t>9. 7. 2014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D5B2-8795-49FA-A8A8-544044E83A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4B40-88F9-4C04-9956-58D92D618FA0}" type="datetimeFigureOut">
              <a:rPr lang="cs-CZ" smtClean="0"/>
              <a:t>9. 7. 2014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D5B2-8795-49FA-A8A8-544044E83A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4B40-88F9-4C04-9956-58D92D618FA0}" type="datetimeFigureOut">
              <a:rPr lang="cs-CZ" smtClean="0"/>
              <a:t>9. 7. 2014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D5B2-8795-49FA-A8A8-544044E83A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4B40-88F9-4C04-9956-58D92D618FA0}" type="datetimeFigureOut">
              <a:rPr lang="cs-CZ" smtClean="0"/>
              <a:t>9. 7. 2014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D5B2-8795-49FA-A8A8-544044E83A4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3F4B40-88F9-4C04-9956-58D92D618FA0}" type="datetimeFigureOut">
              <a:rPr lang="cs-CZ" smtClean="0"/>
              <a:t>9. 7. 2014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8ED5B2-8795-49FA-A8A8-544044E83A4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624"/>
            <a:ext cx="6081712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468313" y="2060575"/>
            <a:ext cx="8372475" cy="1427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algn="ctr">
              <a:spcAft>
                <a:spcPts val="0"/>
              </a:spcAft>
              <a:buFont typeface="Arial" charset="0"/>
              <a:buNone/>
              <a:defRPr/>
            </a:pPr>
            <a:r>
              <a:rPr lang="cs-CZ" sz="2800" b="1" dirty="0" smtClean="0"/>
              <a:t>Centra přírodovědného a technického vzdělávání pro moderní výuku žáků středních a základních škol ve Zlínském kraji</a:t>
            </a:r>
          </a:p>
          <a:p>
            <a:pPr marL="365760" indent="-256032" algn="ctr">
              <a:spcAft>
                <a:spcPts val="0"/>
              </a:spcAft>
              <a:buFont typeface="Arial" charset="0"/>
              <a:buNone/>
              <a:defRPr/>
            </a:pPr>
            <a:r>
              <a:rPr lang="cs-CZ" sz="2800" b="1" dirty="0" smtClean="0"/>
              <a:t>CZ.1.07/1.1.00/44.0010</a:t>
            </a:r>
          </a:p>
          <a:p>
            <a:pPr algn="just">
              <a:spcAft>
                <a:spcPts val="0"/>
              </a:spcAft>
              <a:buFont typeface="Arial" charset="0"/>
              <a:buNone/>
              <a:defRPr/>
            </a:pPr>
            <a:endParaRPr lang="cs-CZ" sz="2800" dirty="0" smtClean="0"/>
          </a:p>
          <a:p>
            <a:pPr algn="ctr">
              <a:spcAft>
                <a:spcPts val="0"/>
              </a:spcAft>
              <a:buFont typeface="Arial" charset="0"/>
              <a:buNone/>
              <a:defRPr/>
            </a:pPr>
            <a:r>
              <a:rPr lang="cs-CZ" sz="2800" b="1" dirty="0" smtClean="0"/>
              <a:t>Porada s koordinátory aktivit ZŠ</a:t>
            </a:r>
          </a:p>
          <a:p>
            <a:pPr algn="ctr">
              <a:spcAft>
                <a:spcPts val="0"/>
              </a:spcAft>
              <a:buFont typeface="Arial" charset="0"/>
              <a:buNone/>
              <a:defRPr/>
            </a:pPr>
            <a:r>
              <a:rPr lang="cs-CZ" sz="2800" b="1" dirty="0" smtClean="0"/>
              <a:t>17.6.2014</a:t>
            </a:r>
          </a:p>
          <a:p>
            <a:pPr algn="ctr">
              <a:spcAft>
                <a:spcPts val="0"/>
              </a:spcAft>
              <a:buFont typeface="Arial" charset="0"/>
              <a:buNone/>
              <a:defRPr/>
            </a:pPr>
            <a:endParaRPr lang="cs-CZ" sz="2800" b="1" dirty="0" smtClean="0"/>
          </a:p>
          <a:p>
            <a:pPr algn="ctr">
              <a:spcAft>
                <a:spcPts val="0"/>
              </a:spcAft>
              <a:buFont typeface="Arial" charset="0"/>
              <a:buNone/>
              <a:defRPr/>
            </a:pPr>
            <a:r>
              <a:rPr lang="cs-CZ" sz="2800" dirty="0" smtClean="0"/>
              <a:t>Mgr. Karel </a:t>
            </a:r>
            <a:r>
              <a:rPr lang="cs-CZ" sz="2800" dirty="0" smtClean="0"/>
              <a:t>Sekyra, Mgr. Miroslav Trefil</a:t>
            </a:r>
            <a:endParaRPr lang="cs-CZ" sz="2800" dirty="0" smtClean="0"/>
          </a:p>
          <a:p>
            <a:pPr algn="just">
              <a:spcAft>
                <a:spcPts val="0"/>
              </a:spcAft>
              <a:buFont typeface="Arial" charset="0"/>
              <a:buNone/>
              <a:defRPr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7029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67544" y="2427188"/>
            <a:ext cx="8496944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latin typeface="Calibri"/>
                <a:ea typeface="Calibri"/>
                <a:cs typeface="Times New Roman"/>
              </a:rPr>
              <a:t>3</a:t>
            </a:r>
            <a:r>
              <a:rPr lang="cs-CZ" b="1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cs-CZ" b="1" dirty="0" smtClean="0">
                <a:latin typeface="Calibri"/>
                <a:ea typeface="Calibri"/>
                <a:cs typeface="Times New Roman"/>
              </a:rPr>
              <a:t>Seznámení </a:t>
            </a:r>
            <a:r>
              <a:rPr lang="cs-CZ" b="1" dirty="0">
                <a:latin typeface="Calibri"/>
                <a:ea typeface="Calibri"/>
                <a:cs typeface="Times New Roman"/>
              </a:rPr>
              <a:t>s časovým harmonogramem sdílené výuky v předmětu pracovní </a:t>
            </a:r>
            <a:r>
              <a:rPr lang="cs-CZ" b="1" dirty="0" smtClean="0">
                <a:latin typeface="Calibri"/>
                <a:ea typeface="Calibri"/>
                <a:cs typeface="Times New Roman"/>
              </a:rPr>
              <a:t>činnosti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latin typeface="Calibri"/>
                <a:ea typeface="Calibri"/>
                <a:cs typeface="Times New Roman"/>
              </a:rPr>
              <a:t>Školní </a:t>
            </a:r>
            <a:r>
              <a:rPr lang="cs-CZ" dirty="0">
                <a:latin typeface="Calibri"/>
                <a:ea typeface="Calibri"/>
                <a:cs typeface="Times New Roman"/>
              </a:rPr>
              <a:t>rok 2014/2015 – byl zaslán na základní školy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.</a:t>
            </a:r>
            <a:endParaRPr lang="cs-CZ" dirty="0" smtClean="0"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640"/>
            <a:ext cx="6081712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27584" y="982177"/>
            <a:ext cx="79208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cs-CZ" sz="2400" b="1" u="sng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cs-CZ" sz="2400" b="1" u="sng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cs-CZ" sz="2400" b="1" u="sng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cs-CZ" sz="2400" b="1" u="sng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cs-CZ" sz="2400" b="1" u="sng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cs-CZ" sz="2400" b="1" u="sng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cs-CZ" sz="2400" b="1" u="sng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 </a:t>
            </a:r>
            <a:r>
              <a:rPr lang="cs-CZ" b="1" u="sng" dirty="0" smtClean="0">
                <a:latin typeface="Times New Roman"/>
                <a:ea typeface="Times New Roman"/>
              </a:rPr>
              <a:t>Základní </a:t>
            </a:r>
            <a:r>
              <a:rPr lang="cs-CZ" b="1" u="sng" dirty="0">
                <a:latin typeface="Times New Roman"/>
                <a:ea typeface="Times New Roman"/>
              </a:rPr>
              <a:t>škola: Horní Bečva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Den: středa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Týden: sudý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Datum: 17.9., 15.10., 12.11., 10.12.2014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             21.1., 18.2., 18.3., 15.4., 13.5., 10.6.2015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 </a:t>
            </a:r>
            <a:endParaRPr lang="cs-CZ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656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62880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b="1" u="sng" dirty="0">
                <a:latin typeface="Times New Roman"/>
                <a:ea typeface="Times New Roman"/>
              </a:rPr>
              <a:t>Základní škola: Dolní Bečva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Den: středa</a:t>
            </a:r>
          </a:p>
          <a:p>
            <a:pPr>
              <a:spcAft>
                <a:spcPts val="0"/>
              </a:spcAft>
            </a:pPr>
            <a:r>
              <a:rPr lang="cs-CZ" b="1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Týden: lichý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Datum: 24.9., 22.10., 19.11., 17.12.2014</a:t>
            </a:r>
          </a:p>
          <a:p>
            <a:r>
              <a:rPr lang="cs-CZ" dirty="0">
                <a:latin typeface="Times New Roman"/>
                <a:ea typeface="Times New Roman"/>
              </a:rPr>
              <a:t>             28.1., 25.2., 25.3., 22.4., 20.5., 17.6.2015</a:t>
            </a:r>
            <a:endParaRPr lang="cs-CZ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6632"/>
            <a:ext cx="6081712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95536" y="4005064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b="1" u="sng" dirty="0">
                <a:latin typeface="Times New Roman"/>
                <a:ea typeface="Times New Roman"/>
              </a:rPr>
              <a:t>Základní škola: Pod Skalkou Rožnov pod Radhoštěm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Den: středa</a:t>
            </a:r>
          </a:p>
          <a:p>
            <a:pPr>
              <a:spcAft>
                <a:spcPts val="0"/>
              </a:spcAft>
            </a:pPr>
            <a:r>
              <a:rPr lang="cs-CZ" b="1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Týden: sudý</a:t>
            </a:r>
          </a:p>
          <a:p>
            <a:pPr>
              <a:spcAft>
                <a:spcPts val="0"/>
              </a:spcAft>
            </a:pPr>
            <a:r>
              <a:rPr lang="cs-CZ" b="1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Datum: 3.9., 1.10., 26.11., 10.12.2014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             7.1., 4.2., 4.3., 1.4., 27.5., 24.6.2015</a:t>
            </a:r>
            <a:endParaRPr lang="cs-CZ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039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6632"/>
            <a:ext cx="6081712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51520" y="1568981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b="1" u="sng" dirty="0">
                <a:latin typeface="Times New Roman"/>
                <a:ea typeface="Times New Roman"/>
              </a:rPr>
              <a:t>Základní škola: 5. květen Rožnov pod Radhoštěm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 </a:t>
            </a:r>
            <a:r>
              <a:rPr lang="cs-CZ" dirty="0" smtClean="0">
                <a:latin typeface="Times New Roman"/>
                <a:ea typeface="Times New Roman"/>
              </a:rPr>
              <a:t>Den</a:t>
            </a:r>
            <a:r>
              <a:rPr lang="cs-CZ" dirty="0">
                <a:latin typeface="Times New Roman"/>
                <a:ea typeface="Times New Roman"/>
              </a:rPr>
              <a:t>: úterý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Týden: lichý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Datum: 9.9., 7.10., 4.11., 2.12.2014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             13.1., 10.2., 24.3., 7.4., 5.5., 2.6.2015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Den: středa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Týden: lichý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Datum: 10.9., 8.10., 5.11. 3.12.2014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             14.1., 11.2., 25.3., 8.4., 6.5., 3.6.2015</a:t>
            </a:r>
            <a:endParaRPr lang="cs-CZ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59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6632"/>
            <a:ext cx="6081712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23528" y="1785005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b="1" u="sng" dirty="0">
                <a:latin typeface="Times New Roman"/>
                <a:ea typeface="Times New Roman"/>
              </a:rPr>
              <a:t>Základní škola: </a:t>
            </a:r>
            <a:r>
              <a:rPr lang="cs-CZ" b="1" u="sng" dirty="0" err="1">
                <a:latin typeface="Times New Roman"/>
                <a:ea typeface="Times New Roman"/>
              </a:rPr>
              <a:t>Videčská</a:t>
            </a:r>
            <a:r>
              <a:rPr lang="cs-CZ" b="1" u="sng" dirty="0">
                <a:latin typeface="Times New Roman"/>
                <a:ea typeface="Times New Roman"/>
              </a:rPr>
              <a:t> Rožnov pod Radhoštěm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Den: úterý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Týden: sudý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Datum: 2.9., 14.10., 25.11., 9.12.2014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            6.1., 3.2., 3.3., 14.4., 26.5., 25.6.2015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Den: úterý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Týden: lichý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Datum: 29.3., 21.,10., 18.11., 16.12.2014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             27.1., 24.2., 24.3., 21.4., 19.5., 16.6.2015</a:t>
            </a:r>
            <a:endParaRPr lang="cs-CZ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83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67544" y="2204864"/>
            <a:ext cx="8496944" cy="382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b="1" dirty="0" smtClean="0">
                <a:latin typeface="Calibri"/>
                <a:ea typeface="Calibri"/>
                <a:cs typeface="Times New Roman"/>
              </a:rPr>
              <a:t>4</a:t>
            </a:r>
            <a:r>
              <a:rPr lang="cs-CZ" b="1" dirty="0" smtClean="0">
                <a:latin typeface="Calibri"/>
                <a:ea typeface="Calibri"/>
                <a:cs typeface="Times New Roman"/>
              </a:rPr>
              <a:t>.   </a:t>
            </a:r>
            <a:r>
              <a:rPr lang="cs-CZ" b="1" dirty="0">
                <a:latin typeface="Calibri"/>
                <a:ea typeface="Calibri"/>
                <a:cs typeface="Times New Roman"/>
              </a:rPr>
              <a:t>Příprava pozvánek pro volnočasové aktivity včetně změny časového harmonogramu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cs-CZ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cs-CZ" dirty="0" smtClean="0">
                <a:latin typeface="Calibri"/>
                <a:ea typeface="Calibri"/>
                <a:cs typeface="Times New Roman"/>
              </a:rPr>
              <a:t>Výuka </a:t>
            </a:r>
            <a:r>
              <a:rPr lang="cs-CZ" dirty="0">
                <a:latin typeface="Calibri"/>
                <a:ea typeface="Calibri"/>
                <a:cs typeface="Times New Roman"/>
              </a:rPr>
              <a:t>ručního zpracování materiálů v dílně OV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	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		každý </a:t>
            </a:r>
            <a:r>
              <a:rPr lang="cs-CZ" dirty="0">
                <a:latin typeface="Calibri"/>
                <a:ea typeface="Calibri"/>
                <a:cs typeface="Times New Roman"/>
              </a:rPr>
              <a:t>týden ve čtvrtek od 15.10 hod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Praktické činnosti v elektronice a elektrotechnice </a:t>
            </a:r>
            <a:endParaRPr lang="cs-CZ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	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		 </a:t>
            </a:r>
            <a:r>
              <a:rPr lang="cs-CZ" dirty="0">
                <a:latin typeface="Calibri"/>
                <a:ea typeface="Calibri"/>
                <a:cs typeface="Times New Roman"/>
              </a:rPr>
              <a:t>každý týden ve středu od 15.10 hod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</a:pPr>
            <a:r>
              <a:rPr lang="cs-CZ" dirty="0">
                <a:latin typeface="Calibri"/>
                <a:ea typeface="Calibri"/>
                <a:cs typeface="Times New Roman"/>
              </a:rPr>
              <a:t>Aplikace měření ve fyzice v </a:t>
            </a:r>
            <a:r>
              <a:rPr lang="cs-CZ" dirty="0" err="1">
                <a:latin typeface="Calibri"/>
                <a:ea typeface="Calibri"/>
                <a:cs typeface="Times New Roman"/>
              </a:rPr>
              <a:t>elektrolaboratoři</a:t>
            </a:r>
            <a:r>
              <a:rPr lang="cs-CZ" dirty="0">
                <a:latin typeface="Calibri"/>
                <a:ea typeface="Calibri"/>
                <a:cs typeface="Times New Roman"/>
              </a:rPr>
              <a:t> školy – dle zájmu </a:t>
            </a:r>
          </a:p>
          <a:p>
            <a:pPr marL="457200">
              <a:lnSpc>
                <a:spcPct val="150000"/>
              </a:lnSpc>
            </a:pPr>
            <a:r>
              <a:rPr lang="cs-CZ" dirty="0" smtClean="0">
                <a:latin typeface="Calibri"/>
                <a:ea typeface="Calibri"/>
                <a:cs typeface="Times New Roman"/>
              </a:rPr>
              <a:t>			  čtvrtek </a:t>
            </a:r>
            <a:r>
              <a:rPr lang="cs-CZ" dirty="0">
                <a:latin typeface="Calibri"/>
                <a:ea typeface="Calibri"/>
                <a:cs typeface="Times New Roman"/>
              </a:rPr>
              <a:t>od 15.10 hod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Odpovídá: Mgr. Karel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Sekyra			Termín : 22.6.2014</a:t>
            </a:r>
            <a:endParaRPr lang="cs-CZ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640"/>
            <a:ext cx="6081712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43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624"/>
            <a:ext cx="6081712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23528" y="2267913"/>
            <a:ext cx="8424936" cy="346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cs-CZ" b="1" dirty="0" smtClean="0">
                <a:latin typeface="Calibri"/>
                <a:ea typeface="Calibri"/>
                <a:cs typeface="Times New Roman"/>
              </a:rPr>
              <a:t>Povinná </a:t>
            </a:r>
            <a:r>
              <a:rPr lang="cs-CZ" b="1" dirty="0">
                <a:latin typeface="Calibri"/>
                <a:ea typeface="Calibri"/>
                <a:cs typeface="Times New Roman"/>
              </a:rPr>
              <a:t>výuka žáků v předmětu Fyzika – </a:t>
            </a:r>
            <a:r>
              <a:rPr lang="cs-CZ" b="1" dirty="0" smtClean="0">
                <a:latin typeface="Calibri"/>
                <a:ea typeface="Calibri"/>
                <a:cs typeface="Times New Roman"/>
              </a:rPr>
              <a:t>8. </a:t>
            </a:r>
            <a:r>
              <a:rPr lang="cs-CZ" b="1" dirty="0">
                <a:latin typeface="Calibri"/>
                <a:ea typeface="Calibri"/>
                <a:cs typeface="Times New Roman"/>
              </a:rPr>
              <a:t>a </a:t>
            </a:r>
            <a:r>
              <a:rPr lang="cs-CZ" b="1" dirty="0" smtClean="0">
                <a:latin typeface="Calibri"/>
                <a:ea typeface="Calibri"/>
                <a:cs typeface="Times New Roman"/>
              </a:rPr>
              <a:t>9. </a:t>
            </a:r>
            <a:r>
              <a:rPr lang="cs-CZ" b="1" dirty="0" smtClean="0">
                <a:latin typeface="Calibri"/>
                <a:ea typeface="Calibri"/>
                <a:cs typeface="Times New Roman"/>
              </a:rPr>
              <a:t>třída – Elektřina a magnetismus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cs-CZ" dirty="0">
                <a:latin typeface="Calibri"/>
                <a:ea typeface="Calibri"/>
                <a:cs typeface="Times New Roman"/>
              </a:rPr>
              <a:t>každá škola 5 x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ročně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latin typeface="Calibri"/>
                <a:ea typeface="Calibri"/>
                <a:cs typeface="Times New Roman"/>
              </a:rPr>
              <a:t>ZŠ Pod </a:t>
            </a:r>
            <a:r>
              <a:rPr lang="cs-CZ" dirty="0">
                <a:latin typeface="Calibri"/>
                <a:ea typeface="Calibri"/>
                <a:cs typeface="Times New Roman"/>
              </a:rPr>
              <a:t>Skalkou </a:t>
            </a:r>
            <a:r>
              <a:rPr lang="cs-CZ" dirty="0">
                <a:latin typeface="Calibri"/>
                <a:ea typeface="Calibri"/>
                <a:cs typeface="Times New Roman"/>
              </a:rPr>
              <a:t>	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květen</a:t>
            </a:r>
            <a:r>
              <a:rPr lang="cs-CZ" dirty="0">
                <a:latin typeface="Calibri"/>
                <a:ea typeface="Calibri"/>
                <a:cs typeface="Times New Roman"/>
              </a:rPr>
              <a:t>, červen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latin typeface="Calibri"/>
                <a:ea typeface="Calibri"/>
                <a:cs typeface="Times New Roman"/>
              </a:rPr>
              <a:t>ZŠ Horní </a:t>
            </a:r>
            <a:r>
              <a:rPr lang="cs-CZ" dirty="0">
                <a:latin typeface="Calibri"/>
                <a:ea typeface="Calibri"/>
                <a:cs typeface="Times New Roman"/>
              </a:rPr>
              <a:t>Bečva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	červen</a:t>
            </a:r>
            <a:r>
              <a:rPr lang="cs-CZ" dirty="0">
                <a:latin typeface="Calibri"/>
                <a:ea typeface="Calibri"/>
                <a:cs typeface="Times New Roman"/>
              </a:rPr>
              <a:t>, září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latin typeface="Calibri"/>
                <a:ea typeface="Calibri"/>
                <a:cs typeface="Times New Roman"/>
              </a:rPr>
              <a:t>ZŠ Dolní </a:t>
            </a:r>
            <a:r>
              <a:rPr lang="cs-CZ" dirty="0">
                <a:latin typeface="Calibri"/>
                <a:ea typeface="Calibri"/>
                <a:cs typeface="Times New Roman"/>
              </a:rPr>
              <a:t>Bečva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	červen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latin typeface="Calibri"/>
                <a:ea typeface="Calibri"/>
                <a:cs typeface="Times New Roman"/>
              </a:rPr>
              <a:t>ZŠ 5</a:t>
            </a:r>
            <a:r>
              <a:rPr lang="cs-CZ" dirty="0">
                <a:latin typeface="Calibri"/>
                <a:ea typeface="Calibri"/>
                <a:cs typeface="Times New Roman"/>
              </a:rPr>
              <a:t>. květen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		červen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latin typeface="Calibri"/>
                <a:ea typeface="Calibri"/>
                <a:cs typeface="Times New Roman"/>
              </a:rPr>
              <a:t>ZŠ </a:t>
            </a:r>
            <a:r>
              <a:rPr lang="cs-CZ" dirty="0" err="1" smtClean="0">
                <a:latin typeface="Calibri"/>
                <a:ea typeface="Calibri"/>
                <a:cs typeface="Times New Roman"/>
              </a:rPr>
              <a:t>Videčská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 		červen</a:t>
            </a:r>
            <a:endParaRPr lang="cs-CZ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cs-CZ" sz="1600" dirty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latin typeface="Calibri"/>
                <a:ea typeface="Calibri"/>
                <a:cs typeface="Times New Roman"/>
              </a:rPr>
              <a:t>Odpovídá : Mgr. Sekyra			Termín : do 27.6.2014</a:t>
            </a:r>
            <a:endParaRPr lang="cs-CZ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61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624"/>
            <a:ext cx="6081712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908720"/>
            <a:ext cx="8856984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 </a:t>
            </a:r>
            <a:endParaRPr lang="cs-CZ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6"/>
            </a:pPr>
            <a:r>
              <a:rPr lang="cs-CZ" b="1" dirty="0" smtClean="0">
                <a:latin typeface="Calibri"/>
                <a:ea typeface="Calibri"/>
                <a:cs typeface="Arial,Italic"/>
              </a:rPr>
              <a:t>Vzdělávání </a:t>
            </a:r>
            <a:r>
              <a:rPr lang="cs-CZ" b="1" dirty="0">
                <a:latin typeface="Calibri"/>
                <a:ea typeface="Calibri"/>
                <a:cs typeface="Arial,Italic"/>
              </a:rPr>
              <a:t>pedagogických pracovníků k obsluze strojů a </a:t>
            </a:r>
            <a:r>
              <a:rPr lang="cs-CZ" b="1" dirty="0" smtClean="0">
                <a:latin typeface="Calibri"/>
                <a:ea typeface="Calibri"/>
                <a:cs typeface="Arial,Italic"/>
              </a:rPr>
              <a:t>zařízení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1600" dirty="0">
                <a:latin typeface="Calibri"/>
                <a:ea typeface="Calibri"/>
                <a:cs typeface="Times New Roman"/>
              </a:rPr>
              <a:t>	</a:t>
            </a:r>
            <a:r>
              <a:rPr lang="cs-CZ" dirty="0" smtClean="0">
                <a:latin typeface="Calibri"/>
                <a:ea typeface="Calibri"/>
                <a:cs typeface="Arial,Italic"/>
              </a:rPr>
              <a:t>Navrhovaný </a:t>
            </a:r>
            <a:r>
              <a:rPr lang="cs-CZ" dirty="0">
                <a:latin typeface="Calibri"/>
                <a:ea typeface="Calibri"/>
                <a:cs typeface="Arial,Italic"/>
              </a:rPr>
              <a:t>termín – čtvrtek 19. 6. 2014 od 8.00 hod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 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7"/>
            </a:pPr>
            <a:r>
              <a:rPr lang="cs-CZ" b="1" dirty="0" smtClean="0">
                <a:latin typeface="Calibri"/>
                <a:ea typeface="Calibri"/>
                <a:cs typeface="Times New Roman"/>
              </a:rPr>
              <a:t>Krajské </a:t>
            </a:r>
            <a:r>
              <a:rPr lang="cs-CZ" b="1" dirty="0">
                <a:latin typeface="Calibri"/>
                <a:ea typeface="Calibri"/>
                <a:cs typeface="Times New Roman"/>
              </a:rPr>
              <a:t>metodické setkání pedagogů ve Zlíně 9.00 – 15.00 hod 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1600" dirty="0">
                <a:latin typeface="Calibri"/>
                <a:ea typeface="Calibri"/>
                <a:cs typeface="Times New Roman"/>
              </a:rPr>
              <a:t>	</a:t>
            </a:r>
            <a:r>
              <a:rPr lang="cs-CZ" dirty="0">
                <a:latin typeface="Calibri"/>
                <a:ea typeface="Calibri"/>
                <a:cs typeface="Times New Roman"/>
              </a:rPr>
              <a:t>Ú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čast </a:t>
            </a:r>
            <a:r>
              <a:rPr lang="cs-CZ" dirty="0">
                <a:latin typeface="Calibri"/>
                <a:ea typeface="Calibri"/>
                <a:cs typeface="Times New Roman"/>
              </a:rPr>
              <a:t>– Mgr. Sekyra, Mgr.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Děcký</a:t>
            </a:r>
            <a:r>
              <a:rPr lang="cs-CZ" dirty="0">
                <a:latin typeface="Calibri"/>
                <a:ea typeface="Calibri"/>
                <a:cs typeface="Times New Roman"/>
              </a:rPr>
              <a:t>, Mgr.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Bosová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 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8"/>
            </a:pPr>
            <a:r>
              <a:rPr lang="cs-CZ" b="1" dirty="0" smtClean="0">
                <a:latin typeface="Calibri"/>
                <a:ea typeface="Calibri"/>
                <a:cs typeface="Times New Roman"/>
              </a:rPr>
              <a:t>Seznámení </a:t>
            </a:r>
            <a:r>
              <a:rPr lang="cs-CZ" b="1" dirty="0">
                <a:latin typeface="Calibri"/>
                <a:ea typeface="Calibri"/>
                <a:cs typeface="Times New Roman"/>
              </a:rPr>
              <a:t>s chybami při zpracovávání měsíčních výkazů práce</a:t>
            </a:r>
            <a:r>
              <a:rPr lang="cs-CZ" dirty="0">
                <a:latin typeface="Calibri"/>
                <a:ea typeface="Calibri"/>
                <a:cs typeface="Times New Roman"/>
              </a:rPr>
              <a:t>. 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latin typeface="Calibri"/>
                <a:ea typeface="Calibri"/>
                <a:cs typeface="Times New Roman"/>
              </a:rPr>
              <a:t>	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Nesoulad </a:t>
            </a:r>
            <a:r>
              <a:rPr lang="cs-CZ" dirty="0">
                <a:latin typeface="Calibri"/>
                <a:ea typeface="Calibri"/>
                <a:cs typeface="Times New Roman"/>
              </a:rPr>
              <a:t>s výkazy manažerů projektu, špatná formulace, chybný datum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 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9"/>
            </a:pPr>
            <a:r>
              <a:rPr lang="cs-CZ" b="1" dirty="0" smtClean="0">
                <a:latin typeface="Calibri"/>
                <a:ea typeface="Calibri"/>
                <a:cs typeface="Times New Roman"/>
              </a:rPr>
              <a:t>Evaluační zprávy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1600" dirty="0" smtClean="0">
                <a:latin typeface="Calibri"/>
                <a:ea typeface="Calibri"/>
                <a:cs typeface="Times New Roman"/>
              </a:rPr>
              <a:t>	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Seznámení s požadavky na evaluační zprávy za první rok projektu</a:t>
            </a:r>
            <a:endParaRPr lang="cs-CZ" sz="1600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 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b="1" dirty="0" smtClean="0">
                <a:latin typeface="Calibri"/>
                <a:ea typeface="Calibri"/>
                <a:cs typeface="Times New Roman"/>
              </a:rPr>
              <a:t>10.  </a:t>
            </a:r>
            <a:r>
              <a:rPr lang="cs-CZ" b="1" dirty="0" smtClean="0">
                <a:latin typeface="Calibri"/>
                <a:ea typeface="Calibri"/>
                <a:cs typeface="Times New Roman"/>
              </a:rPr>
              <a:t>Požadavek </a:t>
            </a:r>
            <a:r>
              <a:rPr lang="cs-CZ" b="1" dirty="0">
                <a:latin typeface="Calibri"/>
                <a:ea typeface="Calibri"/>
                <a:cs typeface="Times New Roman"/>
              </a:rPr>
              <a:t>na schválení účastníku projektu na zhotovení a zveřejnění foto a video </a:t>
            </a:r>
            <a:r>
              <a:rPr lang="cs-CZ" b="1" dirty="0" smtClean="0">
                <a:latin typeface="Calibri"/>
                <a:ea typeface="Calibri"/>
                <a:cs typeface="Times New Roman"/>
              </a:rPr>
              <a:t> 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latin typeface="Calibri"/>
                <a:ea typeface="Calibri"/>
                <a:cs typeface="Times New Roman"/>
              </a:rPr>
              <a:t> </a:t>
            </a:r>
            <a:r>
              <a:rPr lang="cs-CZ" b="1" dirty="0" smtClean="0">
                <a:latin typeface="Calibri"/>
                <a:ea typeface="Calibri"/>
                <a:cs typeface="Times New Roman"/>
              </a:rPr>
              <a:t>       dokumentace</a:t>
            </a:r>
            <a:r>
              <a:rPr lang="cs-CZ" b="1" dirty="0">
                <a:latin typeface="Calibri"/>
                <a:ea typeface="Calibri"/>
                <a:cs typeface="Times New Roman"/>
              </a:rPr>
              <a:t>.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latin typeface="Calibri"/>
                <a:ea typeface="Calibri"/>
                <a:cs typeface="Times New Roman"/>
              </a:rPr>
              <a:t> </a:t>
            </a:r>
            <a:endParaRPr lang="cs-CZ" sz="1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20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624"/>
            <a:ext cx="6081712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8936" y="1772816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4800" b="1" dirty="0" smtClean="0"/>
          </a:p>
          <a:p>
            <a:pPr algn="ctr"/>
            <a:r>
              <a:rPr lang="cs-CZ" sz="4800" b="1" dirty="0" smtClean="0"/>
              <a:t>DĚKUJEME </a:t>
            </a:r>
            <a:endParaRPr lang="cs-CZ" sz="4800" b="1" dirty="0" smtClean="0"/>
          </a:p>
          <a:p>
            <a:pPr algn="ctr"/>
            <a:r>
              <a:rPr lang="cs-CZ" sz="4800" b="1" dirty="0" smtClean="0"/>
              <a:t>ZA </a:t>
            </a:r>
            <a:endParaRPr lang="cs-CZ" sz="4800" b="1" dirty="0" smtClean="0"/>
          </a:p>
          <a:p>
            <a:pPr algn="ctr"/>
            <a:r>
              <a:rPr lang="cs-CZ" sz="4800" b="1" dirty="0" smtClean="0"/>
              <a:t>POZORNOST</a:t>
            </a:r>
            <a:endParaRPr lang="cs-CZ" sz="4800" b="1" dirty="0" smtClean="0"/>
          </a:p>
          <a:p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27917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624"/>
            <a:ext cx="6081712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496" y="2497624"/>
            <a:ext cx="9036496" cy="309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Calibri"/>
                <a:ea typeface="Calibri"/>
                <a:cs typeface="Times New Roman"/>
              </a:rPr>
              <a:t>Účast:</a:t>
            </a:r>
            <a:r>
              <a:rPr lang="cs-CZ" dirty="0">
                <a:latin typeface="Calibri"/>
                <a:ea typeface="Calibri"/>
                <a:cs typeface="Times New Roman"/>
              </a:rPr>
              <a:t>  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	Mgr</a:t>
            </a:r>
            <a:r>
              <a:rPr lang="cs-CZ" dirty="0">
                <a:latin typeface="Calibri"/>
                <a:ea typeface="Calibri"/>
                <a:cs typeface="Times New Roman"/>
              </a:rPr>
              <a:t>. Miroslav Trefil – ředitel SŠIEŘ – projektový manažer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 	Mgr. Karel Sekyra – zástupce ředitele pro PV – projektový manažer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	Bc. Jana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Majerovová</a:t>
            </a:r>
            <a:r>
              <a:rPr lang="cs-CZ" dirty="0">
                <a:latin typeface="Calibri"/>
                <a:ea typeface="Calibri"/>
                <a:cs typeface="Times New Roman"/>
              </a:rPr>
              <a:t> – finanční manažer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	Mgr. Jan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Děcký</a:t>
            </a:r>
            <a:r>
              <a:rPr lang="cs-CZ" dirty="0">
                <a:latin typeface="Calibri"/>
                <a:ea typeface="Calibri"/>
                <a:cs typeface="Times New Roman"/>
              </a:rPr>
              <a:t>  - koordinátor aktivit ZŠ TGM Horní Bečva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	Mgr. Miroslav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Kokinopulos</a:t>
            </a:r>
            <a:r>
              <a:rPr lang="cs-CZ" dirty="0">
                <a:latin typeface="Calibri"/>
                <a:ea typeface="Calibri"/>
                <a:cs typeface="Times New Roman"/>
              </a:rPr>
              <a:t>  -  koordinátor aktivit ZŠ 5. května Rožnov pod Radhoštěm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	Mgr. Hana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Bosová</a:t>
            </a:r>
            <a:r>
              <a:rPr lang="cs-CZ" dirty="0">
                <a:latin typeface="Calibri"/>
                <a:ea typeface="Calibri"/>
                <a:cs typeface="Times New Roman"/>
              </a:rPr>
              <a:t>  - koordinátor aktivit ZŠ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Videčská</a:t>
            </a:r>
            <a:r>
              <a:rPr lang="cs-CZ" dirty="0">
                <a:latin typeface="Calibri"/>
                <a:ea typeface="Calibri"/>
                <a:cs typeface="Times New Roman"/>
              </a:rPr>
              <a:t> Rožnov pod Radhoštěm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	Mgr. Kristina Kubečková  -  koordinátor aktivit ZŠ Pod Skalkou Rožnov pod Radhoštěm</a:t>
            </a:r>
            <a:endParaRPr lang="cs-CZ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338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624"/>
            <a:ext cx="6081712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51520" y="1484784"/>
            <a:ext cx="8496944" cy="5153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b="1" dirty="0">
                <a:latin typeface="Calibri"/>
                <a:ea typeface="Calibri"/>
                <a:cs typeface="Times New Roman"/>
              </a:rPr>
              <a:t>Zhodnocení sdílené výuky v rámci předmětu pracovní činnosti</a:t>
            </a:r>
            <a:r>
              <a:rPr lang="cs-CZ" dirty="0">
                <a:latin typeface="Calibri"/>
                <a:ea typeface="Calibri"/>
                <a:cs typeface="Times New Roman"/>
              </a:rPr>
              <a:t> za školní rok 2013/2014 – rozdělení na mechaniku, elektrotechniku, elektroniku. Každá škola se výuky sdílení dílen účastnila celkem 8 x v daném školním roce Z rožnovských škol to byli žáci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6 ( 27 žáků ) </a:t>
            </a:r>
            <a:r>
              <a:rPr lang="cs-CZ" dirty="0">
                <a:latin typeface="Calibri"/>
                <a:ea typeface="Calibri"/>
                <a:cs typeface="Times New Roman"/>
              </a:rPr>
              <a:t>a 7.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třídy (18 žáků ) </a:t>
            </a:r>
            <a:r>
              <a:rPr lang="cs-CZ" dirty="0">
                <a:latin typeface="Calibri"/>
                <a:ea typeface="Calibri"/>
                <a:cs typeface="Times New Roman"/>
              </a:rPr>
              <a:t>z  5. Května, 8.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třídy ( 7 žáků ) </a:t>
            </a:r>
            <a:r>
              <a:rPr lang="cs-CZ" dirty="0">
                <a:latin typeface="Calibri"/>
                <a:ea typeface="Calibri"/>
                <a:cs typeface="Times New Roman"/>
              </a:rPr>
              <a:t>z </a:t>
            </a:r>
            <a:r>
              <a:rPr lang="cs-CZ" dirty="0" err="1">
                <a:latin typeface="Calibri"/>
                <a:ea typeface="Calibri"/>
                <a:cs typeface="Times New Roman"/>
              </a:rPr>
              <a:t>Videčské</a:t>
            </a:r>
            <a:r>
              <a:rPr lang="cs-CZ" dirty="0">
                <a:latin typeface="Calibri"/>
                <a:ea typeface="Calibri"/>
                <a:cs typeface="Times New Roman"/>
              </a:rPr>
              <a:t> a 7.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třídy ( 23 žáků )  </a:t>
            </a:r>
            <a:r>
              <a:rPr lang="cs-CZ" dirty="0">
                <a:latin typeface="Calibri"/>
                <a:ea typeface="Calibri"/>
                <a:cs typeface="Times New Roman"/>
              </a:rPr>
              <a:t>z Pod Skalky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377100" lvl="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     Z</a:t>
            </a:r>
            <a:r>
              <a:rPr lang="cs-CZ" dirty="0">
                <a:latin typeface="Calibri"/>
                <a:ea typeface="Calibri"/>
                <a:cs typeface="Times New Roman"/>
              </a:rPr>
              <a:t> Dolní Bečvy to byli žáci 7.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třídy ( 14 žáků ) </a:t>
            </a:r>
            <a:r>
              <a:rPr lang="cs-CZ" dirty="0">
                <a:latin typeface="Calibri"/>
                <a:ea typeface="Calibri"/>
                <a:cs typeface="Times New Roman"/>
              </a:rPr>
              <a:t>a z Horní Bečvy žáci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8( 23 žáků </a:t>
            </a:r>
            <a:r>
              <a:rPr lang="cs-CZ" dirty="0">
                <a:latin typeface="Calibri"/>
                <a:ea typeface="Calibri"/>
                <a:cs typeface="Times New Roman"/>
              </a:rPr>
              <a:t>a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</a:t>
            </a:r>
          </a:p>
          <a:p>
            <a:pPr marL="377100" lvl="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     9</a:t>
            </a:r>
            <a:r>
              <a:rPr lang="cs-CZ" dirty="0">
                <a:latin typeface="Calibri"/>
                <a:ea typeface="Calibri"/>
                <a:cs typeface="Times New Roman"/>
              </a:rPr>
              <a:t>.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třídy ( 14 žáků) .Celkem se povinné výuky zúčastnilo 126 žáků. </a:t>
            </a:r>
          </a:p>
          <a:p>
            <a:pPr marL="377100" lvl="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   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Pro </a:t>
            </a:r>
            <a:r>
              <a:rPr lang="cs-CZ" dirty="0">
                <a:latin typeface="Calibri"/>
                <a:ea typeface="Calibri"/>
                <a:cs typeface="Times New Roman"/>
              </a:rPr>
              <a:t>žáky z Horní a Dolní Bečvy byl zajištěn autobus.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</a:t>
            </a:r>
          </a:p>
          <a:p>
            <a:pPr marL="377100" lvl="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     Žáci </a:t>
            </a:r>
            <a:r>
              <a:rPr lang="cs-CZ" dirty="0">
                <a:latin typeface="Calibri"/>
                <a:ea typeface="Calibri"/>
                <a:cs typeface="Times New Roman"/>
              </a:rPr>
              <a:t>byli vždy rozděleni do dvou až tří skupin a pracovali v jednotlivých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</a:t>
            </a:r>
          </a:p>
          <a:p>
            <a:pPr marL="377100" lvl="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     dílnách nebo </a:t>
            </a:r>
            <a:r>
              <a:rPr lang="cs-CZ" dirty="0">
                <a:latin typeface="Calibri"/>
                <a:ea typeface="Calibri"/>
                <a:cs typeface="Times New Roman"/>
              </a:rPr>
              <a:t>odborných učebnách. V měsíci červnu se žáci zúčastnili </a:t>
            </a:r>
            <a:endParaRPr lang="cs-CZ" dirty="0" smtClean="0">
              <a:latin typeface="Calibri"/>
              <a:ea typeface="Calibri"/>
              <a:cs typeface="Times New Roman"/>
            </a:endParaRPr>
          </a:p>
          <a:p>
            <a:pPr marL="377100" lvl="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     prezentací </a:t>
            </a:r>
            <a:r>
              <a:rPr lang="cs-CZ" dirty="0">
                <a:latin typeface="Calibri"/>
                <a:ea typeface="Calibri"/>
                <a:cs typeface="Times New Roman"/>
              </a:rPr>
              <a:t>firmy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On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Semi</a:t>
            </a:r>
            <a:r>
              <a:rPr lang="cs-CZ" dirty="0">
                <a:latin typeface="Calibri"/>
                <a:ea typeface="Calibri"/>
                <a:cs typeface="Times New Roman"/>
              </a:rPr>
              <a:t> a Policie ČR. Následně zpracovali pod vedením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</a:t>
            </a:r>
          </a:p>
          <a:p>
            <a:pPr marL="377100" lvl="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     vedoucí </a:t>
            </a:r>
            <a:r>
              <a:rPr lang="cs-CZ" dirty="0">
                <a:latin typeface="Calibri"/>
                <a:ea typeface="Calibri"/>
                <a:cs typeface="Times New Roman"/>
              </a:rPr>
              <a:t>učitelky OV 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p</a:t>
            </a:r>
            <a:r>
              <a:rPr lang="cs-CZ" dirty="0">
                <a:latin typeface="Calibri"/>
                <a:ea typeface="Calibri"/>
                <a:cs typeface="Times New Roman"/>
              </a:rPr>
              <a:t>. Svakové testy, které budou vyhodnoceny a nejlepší </a:t>
            </a:r>
            <a:endParaRPr lang="cs-CZ" dirty="0" smtClean="0">
              <a:latin typeface="Calibri"/>
              <a:ea typeface="Calibri"/>
              <a:cs typeface="Times New Roman"/>
            </a:endParaRPr>
          </a:p>
          <a:p>
            <a:pPr marL="377100" lvl="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     žáci </a:t>
            </a:r>
            <a:r>
              <a:rPr lang="cs-CZ" dirty="0">
                <a:latin typeface="Calibri"/>
                <a:ea typeface="Calibri"/>
                <a:cs typeface="Times New Roman"/>
              </a:rPr>
              <a:t>budou odměněni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drobnými </a:t>
            </a:r>
            <a:r>
              <a:rPr lang="cs-CZ" dirty="0">
                <a:latin typeface="Calibri"/>
                <a:ea typeface="Calibri"/>
                <a:cs typeface="Times New Roman"/>
              </a:rPr>
              <a:t>balíčky při návštěvě školy zástupci střední </a:t>
            </a:r>
            <a:endParaRPr lang="cs-CZ" dirty="0" smtClean="0">
              <a:latin typeface="Calibri"/>
              <a:ea typeface="Calibri"/>
              <a:cs typeface="Times New Roman"/>
            </a:endParaRPr>
          </a:p>
          <a:p>
            <a:pPr marL="377100" lvl="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     školy </a:t>
            </a:r>
            <a:r>
              <a:rPr lang="cs-CZ" dirty="0">
                <a:latin typeface="Calibri"/>
                <a:ea typeface="Calibri"/>
                <a:cs typeface="Times New Roman"/>
              </a:rPr>
              <a:t>v posledním týdnu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377100" lvl="0">
              <a:lnSpc>
                <a:spcPct val="115000"/>
              </a:lnSpc>
              <a:spcAft>
                <a:spcPts val="0"/>
              </a:spcAft>
            </a:pP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  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Odpovídá</a:t>
            </a:r>
            <a:r>
              <a:rPr lang="cs-CZ" dirty="0">
                <a:latin typeface="Calibri"/>
                <a:ea typeface="Calibri"/>
                <a:cs typeface="Times New Roman"/>
              </a:rPr>
              <a:t>: Mgr. Karel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Sekyra		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                     Termín:    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26.6.2014</a:t>
            </a:r>
            <a:endParaRPr lang="cs-CZ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64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640"/>
            <a:ext cx="6081712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54552" y="2004551"/>
            <a:ext cx="81369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2"/>
            </a:pPr>
            <a:r>
              <a:rPr lang="cs-CZ" b="1" dirty="0" smtClean="0">
                <a:latin typeface="Calibri"/>
                <a:ea typeface="Calibri"/>
                <a:cs typeface="Times New Roman"/>
              </a:rPr>
              <a:t>Zhodnocení </a:t>
            </a:r>
            <a:r>
              <a:rPr lang="cs-CZ" b="1" dirty="0">
                <a:latin typeface="Calibri"/>
                <a:ea typeface="Calibri"/>
                <a:cs typeface="Times New Roman"/>
              </a:rPr>
              <a:t>volnočasových </a:t>
            </a:r>
            <a:r>
              <a:rPr lang="cs-CZ" b="1" dirty="0" smtClean="0">
                <a:latin typeface="Calibri"/>
                <a:ea typeface="Calibri"/>
                <a:cs typeface="Times New Roman"/>
              </a:rPr>
              <a:t>aktivit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5400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cs-CZ" b="1" dirty="0">
                <a:latin typeface="Calibri"/>
                <a:ea typeface="Calibri"/>
                <a:cs typeface="Times New Roman"/>
              </a:rPr>
              <a:t>Výuka ručního zpracování materiálů v dílně odborného výcviku.</a:t>
            </a:r>
            <a:r>
              <a:rPr lang="cs-CZ" dirty="0">
                <a:latin typeface="Calibri"/>
                <a:ea typeface="Calibri"/>
                <a:cs typeface="Times New Roman"/>
              </a:rPr>
              <a:t> 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marL="1348740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Kroužek probíhal vždy v úterý pod vedením učitele odborného výcviku p. Karla Mužného. Přihlášeno bylo 11 žáků a pravidelně navštěvovalo kroužek 9 – 10 žáků. Náplň práce v kroužku byla přizpůsobena obsazení (dvě děvčata) a časovému datu (Vánoce, velikonoce apod.). Žáci si výrobky odnášeli domů. V rámci kroužku dostávali občerstvení a dojíždějícím žákům bylo hrazeno dopravné.</a:t>
            </a:r>
            <a:endParaRPr lang="cs-CZ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345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DSC011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40521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DSC011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82" y="2564904"/>
            <a:ext cx="2393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DSC011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82" y="476672"/>
            <a:ext cx="2393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DSC011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90" y="476672"/>
            <a:ext cx="2393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 descr="DSC011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86" y="476672"/>
            <a:ext cx="2393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 descr="DSC011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49" y="2564904"/>
            <a:ext cx="240319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 descr="DSC011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8" y="4653336"/>
            <a:ext cx="240690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 descr="DSC011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525" y="4653136"/>
            <a:ext cx="239242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3" descr="Popis: G:\Kroužek\Výrobky\DSC0115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525" y="2564904"/>
            <a:ext cx="240113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10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 descr="Popis: G:\Kroužek\Výrobky\DSC01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2" b="1312"/>
          <a:stretch>
            <a:fillRect/>
          </a:stretch>
        </p:blipFill>
        <p:spPr bwMode="auto">
          <a:xfrm>
            <a:off x="683568" y="816012"/>
            <a:ext cx="1872000" cy="249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2" descr="Popis: G:\Kroužek\Výrobky\DSC01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00" y="836711"/>
            <a:ext cx="1872000" cy="249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4" descr="Popis: G:\Kroužek\Výrobky\DSC011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99300"/>
            <a:ext cx="3960440" cy="528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5" descr="Popis: G:\Kroužek\Výrobky\DSC011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08" y="3573016"/>
            <a:ext cx="1872000" cy="249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DSC011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6" y="3573016"/>
            <a:ext cx="1872000" cy="248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9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640"/>
            <a:ext cx="6081712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9512" y="1700808"/>
            <a:ext cx="8640959" cy="213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cs-CZ" b="1" dirty="0">
                <a:latin typeface="Calibri"/>
                <a:ea typeface="Calibri"/>
                <a:cs typeface="Times New Roman"/>
              </a:rPr>
              <a:t>Praktické činnosti v elektronice a </a:t>
            </a:r>
            <a:r>
              <a:rPr lang="cs-CZ" b="1" dirty="0" smtClean="0">
                <a:latin typeface="Calibri"/>
                <a:ea typeface="Calibri"/>
                <a:cs typeface="Times New Roman"/>
              </a:rPr>
              <a:t>elektrotechnice.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latin typeface="Calibri"/>
                <a:ea typeface="Calibri"/>
                <a:cs typeface="Times New Roman"/>
              </a:rPr>
              <a:t>Kroužek </a:t>
            </a:r>
            <a:r>
              <a:rPr lang="cs-CZ" dirty="0">
                <a:latin typeface="Calibri"/>
                <a:ea typeface="Calibri"/>
                <a:cs typeface="Times New Roman"/>
              </a:rPr>
              <a:t>probíhal vždy ve středu pod vedením Ing. Evžena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Žabčíka</a:t>
            </a:r>
            <a:r>
              <a:rPr lang="cs-CZ" dirty="0">
                <a:latin typeface="Calibri"/>
                <a:ea typeface="Calibri"/>
                <a:cs typeface="Times New Roman"/>
              </a:rPr>
              <a:t>. Přihlášeno bylo 12 žáků a kroužek postupně navštěvovalo 5 žáků. V měsíci dubnu se přihlásil do kroužku 1 žák z Horní Bečvy (Filip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Rybár</a:t>
            </a:r>
            <a:r>
              <a:rPr lang="cs-CZ" dirty="0">
                <a:latin typeface="Calibri"/>
                <a:ea typeface="Calibri"/>
                <a:cs typeface="Times New Roman"/>
              </a:rPr>
              <a:t>).  Žáci pracovali na osazování plošných spojů, oživování a měření různých výrobků, které splňovaly tematický plán (blikače, sirény). V rámci kroužku dostávali občerstvení a dojíždějícím žákům bylo hrazeno dopravné.</a:t>
            </a:r>
            <a:endParaRPr lang="cs-CZ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76073"/>
            <a:ext cx="3626247" cy="272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" b="5386"/>
          <a:stretch/>
        </p:blipFill>
        <p:spPr bwMode="auto">
          <a:xfrm>
            <a:off x="769076" y="3870317"/>
            <a:ext cx="4018948" cy="272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64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640"/>
            <a:ext cx="6081712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1844824"/>
            <a:ext cx="8640960" cy="275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cs-CZ" b="1" dirty="0">
                <a:latin typeface="Calibri"/>
                <a:ea typeface="Calibri"/>
                <a:cs typeface="Times New Roman"/>
              </a:rPr>
              <a:t>Aplikace měření ve fyzice v </a:t>
            </a:r>
            <a:r>
              <a:rPr lang="cs-CZ" b="1" dirty="0" err="1">
                <a:latin typeface="Calibri"/>
                <a:ea typeface="Calibri"/>
                <a:cs typeface="Times New Roman"/>
              </a:rPr>
              <a:t>elektrolaboratoři</a:t>
            </a:r>
            <a:r>
              <a:rPr lang="cs-CZ" b="1" dirty="0">
                <a:latin typeface="Calibri"/>
                <a:ea typeface="Calibri"/>
                <a:cs typeface="Times New Roman"/>
              </a:rPr>
              <a:t> školy</a:t>
            </a:r>
            <a:r>
              <a:rPr lang="cs-CZ" dirty="0">
                <a:latin typeface="Calibri"/>
                <a:ea typeface="Calibri"/>
                <a:cs typeface="Times New Roman"/>
              </a:rPr>
              <a:t>. 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latin typeface="Calibri"/>
                <a:ea typeface="Calibri"/>
                <a:cs typeface="Times New Roman"/>
              </a:rPr>
              <a:t>Kroužek </a:t>
            </a:r>
            <a:r>
              <a:rPr lang="cs-CZ" dirty="0">
                <a:latin typeface="Calibri"/>
                <a:ea typeface="Calibri"/>
                <a:cs typeface="Times New Roman"/>
              </a:rPr>
              <a:t>měl probíhat 1 x 14 dnů po dvě hodiny pod vedením Ing.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Demela</a:t>
            </a:r>
            <a:r>
              <a:rPr lang="cs-CZ" dirty="0">
                <a:latin typeface="Calibri"/>
                <a:ea typeface="Calibri"/>
                <a:cs typeface="Times New Roman"/>
              </a:rPr>
              <a:t> Vlastimila.  Do kroužku se přihlásilo celkem 39 žáků. Z důvodu zvýšeného zájmu probíhal každou středu a žáci byli rozděleni na dvě skupiny. Skupina č. 1  - 20 žáků a skupina č. 2 19 žáků. Žáci pracovali se stavebnicí LEGO MINSTORMS, kde sestavovali roboty a ty se postupně učili programovat.  Zájem žáků postupně upadal a někteří zde chodili hlavně kvůli svačinkám a po několika minutách odešli. V rámci kroužku dostávali občerstvení a dojíždějícím žákům bylo hrazeno dopravné.</a:t>
            </a:r>
            <a:endParaRPr lang="cs-CZ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C:\Users\user\Desktop\SP UFD U2\Publicita\Kroužek Elektrolaboratoř-DEMEL\01-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24" y="486936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SP UFD U2\Publicita\Kroužek Elektrolaboratoř-DEMEL\01-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68" y="4869160"/>
            <a:ext cx="240000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SP UFD U2\Publicita\Kroužek Elektrolaboratoř-DEMEL\01-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8" y="486916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Users\user\Desktop\SP UFD U2\Publicita\Kroužek Elektrolaboratoř-DEMEL\01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5395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C:\Users\user\Desktop\SP UFD U2\Publicita\Kroužek Elektrolaboratoř-DEMEL\01-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4864"/>
            <a:ext cx="23999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C:\Users\user\Desktop\SP UFD U2\Publicita\Kroužek Elektrolaboratoř-DEMEL\01-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727" y="399051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C:\Users\user\Desktop\SP UFD U2\Publicita\Kroužek Elektrolaboratoř-DEMEL\01-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47831"/>
            <a:ext cx="240000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C:\Users\user\Desktop\SP UFD U2\Publicita\Kroužek Elektrolaboratoř-DEMEL\01-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41" y="2420888"/>
            <a:ext cx="23999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C:\Users\user\Desktop\SP UFD U2\Publicita\Kroužek Elektrolaboratoř-DEMEL\01-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09" y="2421088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user\Desktop\SP UFD U2\Publicita\Kroužek Elektrolaboratoř-DEMEL\01-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29" y="4437112"/>
            <a:ext cx="23999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user\Desktop\SP UFD U2\Publicita\Kroužek Elektrolaboratoř-DEMEL\01-3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28" y="2421088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user\Desktop\SP UFD U2\Publicita\Kroužek Elektrolaboratoř-DEMEL\01-3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47831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2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Prezentace3</Template>
  <TotalTime>253</TotalTime>
  <Words>110</Words>
  <Application>Microsoft Office PowerPoint</Application>
  <PresentationFormat>Předvádění na obrazovce (4:3)</PresentationFormat>
  <Paragraphs>142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Aerodynamika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</dc:creator>
  <cp:lastModifiedBy>trefil</cp:lastModifiedBy>
  <cp:revision>21</cp:revision>
  <dcterms:created xsi:type="dcterms:W3CDTF">2014-06-16T18:34:37Z</dcterms:created>
  <dcterms:modified xsi:type="dcterms:W3CDTF">2014-07-09T08:07:12Z</dcterms:modified>
</cp:coreProperties>
</file>