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5" r:id="rId2"/>
    <p:sldId id="256" r:id="rId3"/>
    <p:sldId id="276" r:id="rId4"/>
    <p:sldId id="257" r:id="rId5"/>
    <p:sldId id="259" r:id="rId6"/>
    <p:sldId id="260" r:id="rId7"/>
    <p:sldId id="264" r:id="rId8"/>
    <p:sldId id="261" r:id="rId9"/>
    <p:sldId id="262" r:id="rId10"/>
    <p:sldId id="267" r:id="rId11"/>
    <p:sldId id="269" r:id="rId12"/>
    <p:sldId id="266" r:id="rId13"/>
    <p:sldId id="263" r:id="rId14"/>
    <p:sldId id="271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DA1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4179" autoAdjust="0"/>
    <p:restoredTop sz="94660"/>
  </p:normalViewPr>
  <p:slideViewPr>
    <p:cSldViewPr>
      <p:cViewPr>
        <p:scale>
          <a:sx n="66" d="100"/>
          <a:sy n="66" d="100"/>
        </p:scale>
        <p:origin x="-2706" y="-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EA6E-FBC8-44DB-9612-AF01C5582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0E67-520D-463D-A110-0673BCBB6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14E3-79AB-4F2D-8C42-6816C14F9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F2F9-4F41-42FF-BF4B-75ACF86A5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32A5-0BBD-4E19-A30D-4C740A5B4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9377-F3E9-423D-ABF3-71B551E9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EE76E-7E92-492E-B3F1-5203271C3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FFE4-B8DC-47C3-81C9-0E41ACE34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05CFF-98CD-49E7-9586-FCFD9822E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BA34-F68E-4F05-A177-5F1806924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0841-6CA6-4A61-B2C0-99F8739D3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47D2098-E246-4A3A-B2E3-7C64E04E1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sz="2800" dirty="0" smtClean="0">
                <a:solidFill>
                  <a:srgbClr val="0000FF"/>
                </a:solidFill>
              </a:rPr>
              <a:t>HRADLOVÁ POLE REKONFIGUROVATELNÁ ZA PROVOZU ZAŘÍZENÍ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457572"/>
            <a:ext cx="6415110" cy="2757510"/>
          </a:xfrm>
        </p:spPr>
        <p:txBody>
          <a:bodyPr/>
          <a:lstStyle/>
          <a:p>
            <a:r>
              <a:rPr lang="cs-CZ" sz="1800" dirty="0" smtClean="0"/>
              <a:t>Soběslav Valach</a:t>
            </a:r>
          </a:p>
          <a:p>
            <a:r>
              <a:rPr lang="cs-CZ" sz="1800" dirty="0" smtClean="0"/>
              <a:t>valach</a:t>
            </a:r>
            <a:r>
              <a:rPr lang="en-US" sz="1800" dirty="0" smtClean="0"/>
              <a:t>@</a:t>
            </a:r>
            <a:r>
              <a:rPr lang="en-US" sz="1800" dirty="0" err="1" smtClean="0"/>
              <a:t>feec.vutbr.cz</a:t>
            </a:r>
            <a:endParaRPr lang="cs-CZ" sz="1800" dirty="0" smtClean="0"/>
          </a:p>
          <a:p>
            <a:r>
              <a:rPr lang="cs-CZ" sz="1800" dirty="0" smtClean="0"/>
              <a:t> Ústav automatizace a měřicí techniky, FEKT, VUT Brno, </a:t>
            </a:r>
            <a:r>
              <a:rPr lang="cs-CZ" sz="1800" dirty="0" err="1" smtClean="0"/>
              <a:t>Czech</a:t>
            </a:r>
            <a:r>
              <a:rPr lang="cs-CZ" sz="1800" dirty="0" smtClean="0"/>
              <a:t> </a:t>
            </a:r>
            <a:r>
              <a:rPr lang="cs-CZ" sz="1800" dirty="0" err="1" smtClean="0"/>
              <a:t>Republic</a:t>
            </a:r>
            <a:endParaRPr lang="cs-CZ" sz="1800" dirty="0" smtClean="0"/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uamt.feec.vutbr.cz</a:t>
            </a:r>
            <a:r>
              <a:rPr lang="cs-CZ" sz="1800" dirty="0" smtClean="0"/>
              <a:t>/vision/index.</a:t>
            </a:r>
            <a:r>
              <a:rPr lang="cs-CZ" sz="1800" dirty="0" err="1" smtClean="0"/>
              <a:t>html.cz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7429520" cy="22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581527"/>
            <a:ext cx="4646036" cy="22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857232"/>
            <a:ext cx="84296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/>
              <a:t> Vhodné nástroje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RecoBus</a:t>
            </a:r>
            <a:r>
              <a:rPr lang="cs-CZ" dirty="0" smtClean="0"/>
              <a:t> – volně dostupný nástroj pocházející z univerzity v Německu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PlanAhead</a:t>
            </a:r>
            <a:r>
              <a:rPr lang="cs-CZ" dirty="0" smtClean="0"/>
              <a:t> – společnost Xilinx, řady Spartan 3, 6 a </a:t>
            </a:r>
            <a:r>
              <a:rPr lang="cs-CZ" dirty="0" err="1" smtClean="0"/>
              <a:t>Virtex</a:t>
            </a:r>
            <a:r>
              <a:rPr lang="cs-CZ" dirty="0" smtClean="0"/>
              <a:t> II, 4, 5, 6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Quartus</a:t>
            </a:r>
            <a:r>
              <a:rPr lang="cs-CZ" dirty="0" smtClean="0"/>
              <a:t> – společnost </a:t>
            </a:r>
            <a:r>
              <a:rPr lang="cs-CZ" dirty="0" err="1" smtClean="0"/>
              <a:t>Altera</a:t>
            </a:r>
            <a:r>
              <a:rPr lang="cs-CZ" dirty="0" smtClean="0"/>
              <a:t>, pro </a:t>
            </a:r>
            <a:r>
              <a:rPr lang="cs-CZ" dirty="0" err="1" smtClean="0"/>
              <a:t>Stratix</a:t>
            </a:r>
            <a:r>
              <a:rPr lang="cs-CZ" dirty="0" smtClean="0"/>
              <a:t> V</a:t>
            </a:r>
            <a:endParaRPr lang="cs-CZ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857232"/>
            <a:ext cx="5602412" cy="55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857232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/>
              <a:t> Design </a:t>
            </a:r>
            <a:r>
              <a:rPr lang="cs-CZ" dirty="0" err="1" smtClean="0"/>
              <a:t>Flow</a:t>
            </a:r>
            <a:r>
              <a:rPr lang="cs-CZ" dirty="0" smtClean="0"/>
              <a:t> pro 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714356"/>
            <a:ext cx="828680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/>
              <a:t> Příklady použití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Zpracování obrazu a signálů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Komunikační protokoly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Rekonfigurace obvodu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Rychlejší inicializace obvodů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Update části obvodu, koprocesory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Akcelerátory simulace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Zabezpečení firmwaru</a:t>
            </a:r>
            <a:endParaRPr lang="cs-CZ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8694737" cy="5267325"/>
          </a:xfrm>
          <a:prstGeom prst="rect">
            <a:avLst/>
          </a:prstGeom>
          <a:noFill/>
        </p:spPr>
      </p:pic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714356"/>
            <a:ext cx="792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 smtClean="0"/>
              <a:t>Inicializace a rekonfigurace FPGA pomocí PR</a:t>
            </a:r>
            <a:r>
              <a:rPr lang="en-US" dirty="0" smtClean="0"/>
              <a:t> – </a:t>
            </a:r>
            <a:r>
              <a:rPr lang="en-US" dirty="0" err="1" smtClean="0"/>
              <a:t>inici</a:t>
            </a:r>
            <a:r>
              <a:rPr lang="cs-CZ" dirty="0" smtClean="0"/>
              <a:t>a</a:t>
            </a:r>
            <a:r>
              <a:rPr lang="en-US" dirty="0" err="1" smtClean="0"/>
              <a:t>lizace</a:t>
            </a:r>
            <a:r>
              <a:rPr lang="en-US" dirty="0" smtClean="0"/>
              <a:t> </a:t>
            </a:r>
            <a:r>
              <a:rPr lang="en-US" dirty="0" err="1" smtClean="0"/>
              <a:t>sb</a:t>
            </a:r>
            <a:r>
              <a:rPr lang="cs-CZ" dirty="0" err="1" smtClean="0"/>
              <a:t>ěrnice</a:t>
            </a:r>
            <a:r>
              <a:rPr lang="cs-CZ" dirty="0" smtClean="0"/>
              <a:t> </a:t>
            </a:r>
            <a:r>
              <a:rPr lang="cs-CZ" dirty="0" err="1" smtClean="0"/>
              <a:t>PCIe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215370" cy="44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00034" y="571501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Konfigurovateln</a:t>
            </a:r>
            <a:r>
              <a:rPr lang="cs-CZ" dirty="0" smtClean="0"/>
              <a:t>ý převodník protokolů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15094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pic>
        <p:nvPicPr>
          <p:cNvPr id="4098" name="obrázek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857232"/>
            <a:ext cx="2033588" cy="39290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5327155" cy="417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38446"/>
            <a:ext cx="7358114" cy="61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dirty="0">
                <a:solidFill>
                  <a:srgbClr val="0000FF"/>
                </a:solidFill>
              </a:rPr>
              <a:t>Systémy s částečnou </a:t>
            </a:r>
            <a:r>
              <a:rPr lang="cs-CZ" dirty="0" err="1">
                <a:solidFill>
                  <a:srgbClr val="0000FF"/>
                </a:solidFill>
              </a:rPr>
              <a:t>rekonfigurací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50688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l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836613"/>
            <a:ext cx="3371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Direct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581525"/>
            <a:ext cx="14843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Long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292600"/>
            <a:ext cx="30861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Double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941888"/>
            <a:ext cx="12573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Hex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5589588"/>
            <a:ext cx="30876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bdélník 11"/>
          <p:cNvSpPr>
            <a:spLocks noChangeArrowheads="1"/>
          </p:cNvSpPr>
          <p:nvPr/>
        </p:nvSpPr>
        <p:spPr bwMode="auto">
          <a:xfrm>
            <a:off x="428625" y="6264275"/>
            <a:ext cx="585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 i="1"/>
              <a:t>Schéma propojovací sítě (Direct Line, Long, Hex a Double Lines)</a:t>
            </a:r>
            <a:endParaRPr lang="cs-CZ" sz="1400"/>
          </a:p>
        </p:txBody>
      </p:sp>
      <p:sp>
        <p:nvSpPr>
          <p:cNvPr id="26" name="Obdélník 12"/>
          <p:cNvSpPr>
            <a:spLocks noChangeArrowheads="1"/>
          </p:cNvSpPr>
          <p:nvPr/>
        </p:nvSpPr>
        <p:spPr bwMode="auto">
          <a:xfrm>
            <a:off x="2643188" y="3786188"/>
            <a:ext cx="585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/>
              <a:t>Pole, matice CLB, </a:t>
            </a:r>
            <a:r>
              <a:rPr lang="cs-CZ" sz="1400" b="1" i="1"/>
              <a:t>1 CLB = 4 Slice, 1 Slice = 2 x LUT a 2 x FD</a:t>
            </a:r>
            <a:endParaRPr lang="cs-CZ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dirty="0">
                <a:solidFill>
                  <a:srgbClr val="0000FF"/>
                </a:solidFill>
              </a:rPr>
              <a:t>Systémy s částečnou </a:t>
            </a:r>
            <a:r>
              <a:rPr lang="cs-CZ" dirty="0" err="1">
                <a:solidFill>
                  <a:srgbClr val="0000FF"/>
                </a:solidFill>
              </a:rPr>
              <a:t>rekonfigurací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95288" y="765175"/>
            <a:ext cx="842486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Motivace pro </a:t>
            </a:r>
            <a:r>
              <a:rPr lang="cs-CZ" dirty="0" err="1"/>
              <a:t>rekonfiguraci</a:t>
            </a:r>
            <a:endParaRPr lang="cs-CZ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Vhodné platformy (procesory, FPGA, výrobci)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Metody </a:t>
            </a:r>
            <a:r>
              <a:rPr lang="cs-CZ" dirty="0" err="1"/>
              <a:t>rekonfigurace</a:t>
            </a:r>
            <a:r>
              <a:rPr lang="cs-CZ" dirty="0"/>
              <a:t> (úplná, částečná, statická nebo dynamická)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Výhody a nevýhody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Trendy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Vhodné nástroje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Příklady použití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Bezpečnost </a:t>
            </a:r>
            <a:r>
              <a:rPr lang="cs-CZ" dirty="0" smtClean="0"/>
              <a:t>technologie</a:t>
            </a:r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7818" y="4578352"/>
            <a:ext cx="3455988" cy="19446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73718" y="4938714"/>
            <a:ext cx="647700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 dirty="0"/>
              <a:t>F1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734306" y="4578352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FPGA</a:t>
            </a:r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365881" y="4938714"/>
            <a:ext cx="647700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 dirty="0"/>
              <a:t>F2</a:t>
            </a:r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158043" y="4938714"/>
            <a:ext cx="647700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 dirty="0"/>
              <a:t>F3</a:t>
            </a:r>
            <a:endParaRPr 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950206" y="4938714"/>
            <a:ext cx="647700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 dirty="0"/>
              <a:t>F4</a:t>
            </a:r>
            <a:endParaRPr lang="en-US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573718" y="5659439"/>
            <a:ext cx="647700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/>
              <a:t>F5</a:t>
            </a:r>
            <a:endParaRPr 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365881" y="5659439"/>
            <a:ext cx="647700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/>
              <a:t>F6</a:t>
            </a:r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158043" y="5659439"/>
            <a:ext cx="647700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 dirty="0"/>
              <a:t>F7</a:t>
            </a:r>
            <a:endParaRPr 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950206" y="5659439"/>
            <a:ext cx="647700" cy="5032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 dirty="0"/>
              <a:t>F8</a:t>
            </a:r>
            <a:endParaRPr lang="en-US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429256" y="3714752"/>
            <a:ext cx="865187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cs-CZ" dirty="0" err="1"/>
              <a:t>Fx</a:t>
            </a:r>
            <a:endParaRPr lang="en-US" dirty="0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6221418" y="4362452"/>
            <a:ext cx="73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429256" y="4362452"/>
            <a:ext cx="1444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86322"/>
            <a:ext cx="3092107" cy="183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42486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/>
              <a:t> Motivace pro rekonfiguraci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Vyšší stupeň modularity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Možnost změny obsahu bez nutnosti </a:t>
            </a:r>
            <a:br>
              <a:rPr lang="cs-CZ"/>
            </a:br>
            <a:r>
              <a:rPr lang="cs-CZ"/>
              <a:t>   zasahovat do běžící aplikace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Zvýšení stupně využití dané platformy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Vývoj univerzálních a uživatelem</a:t>
            </a:r>
            <a:br>
              <a:rPr lang="cs-CZ"/>
            </a:br>
            <a:r>
              <a:rPr lang="cs-CZ"/>
              <a:t>  konfigurovatelných systémů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Optimalizace ceny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765175"/>
            <a:ext cx="3040063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4248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Vhodné platformy (procesory, FPGA, výrobci)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dirty="0"/>
              <a:t> FPGA Xilinx Spartan 3E, 6, </a:t>
            </a:r>
            <a:r>
              <a:rPr lang="cs-CZ" dirty="0" err="1"/>
              <a:t>Virtex</a:t>
            </a:r>
            <a:r>
              <a:rPr lang="cs-CZ" dirty="0"/>
              <a:t> 4, 5 a 6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dirty="0"/>
              <a:t> FPGA </a:t>
            </a:r>
            <a:r>
              <a:rPr lang="cs-CZ" dirty="0" err="1"/>
              <a:t>Altera</a:t>
            </a:r>
            <a:r>
              <a:rPr lang="cs-CZ" dirty="0"/>
              <a:t> </a:t>
            </a:r>
            <a:r>
              <a:rPr lang="cs-CZ" dirty="0" err="1"/>
              <a:t>Stratix</a:t>
            </a:r>
            <a:r>
              <a:rPr lang="cs-CZ" dirty="0"/>
              <a:t> V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dirty="0"/>
              <a:t> Rekonfigurace pomocí externího rozhraní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dirty="0"/>
              <a:t> Rekonfigurace s využitím interních zdrojů v FPGA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dirty="0"/>
              <a:t> Uložení konfiguračních dat v paměti a jejich správa</a:t>
            </a:r>
          </a:p>
          <a:p>
            <a:pPr lvl="1">
              <a:spcBef>
                <a:spcPct val="50000"/>
              </a:spcBef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395288" y="765175"/>
            <a:ext cx="842486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/>
              <a:t>Metody rekonfigurace (úplná, částečná, statická nebo dynamická)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Při úplné rekonfiguraci dochází k přerušení činnosti obvodu po dobu změny</a:t>
            </a:r>
            <a:br>
              <a:rPr lang="cs-CZ"/>
            </a:br>
            <a:r>
              <a:rPr lang="cs-CZ"/>
              <a:t>  obsahu a následné reinicializace obvodu (reset, zavěšení PLL …), doba</a:t>
            </a:r>
            <a:br>
              <a:rPr lang="cs-CZ"/>
            </a:br>
            <a:r>
              <a:rPr lang="cs-CZ"/>
              <a:t>  trvání od 10ms po sekundy v závislosti na velikosti pole a režií spojených</a:t>
            </a:r>
            <a:br>
              <a:rPr lang="cs-CZ"/>
            </a:br>
            <a:r>
              <a:rPr lang="cs-CZ"/>
              <a:t>  s  procesem inicializace.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Částečná rekonfigurace mění obsah nebo funkčnost jen vybrané části</a:t>
            </a:r>
            <a:br>
              <a:rPr lang="cs-CZ"/>
            </a:br>
            <a:r>
              <a:rPr lang="cs-CZ"/>
              <a:t>  obvodu. Obecně nemusí narušit chod ostatních částí.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Dynamická rekonfigurace umožňuje měnit obsah modulu nebo části FPGA</a:t>
            </a:r>
            <a:br>
              <a:rPr lang="cs-CZ"/>
            </a:br>
            <a:r>
              <a:rPr lang="cs-CZ"/>
              <a:t>  opakovaně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/>
              <a:t> Základní modely částečné rekonfigurace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cs-CZ"/>
              <a:t> Modulární – vhodná pro výměnu celých funkčních bloků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cs-CZ"/>
              <a:t> Rozdílová – vhodná pro drobné změny na úrovni logických elementů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501089" cy="55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42486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Výhody a nevýhody</a:t>
            </a:r>
            <a:endParaRPr lang="en-US" dirty="0"/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en-US" dirty="0"/>
              <a:t> </a:t>
            </a:r>
            <a:r>
              <a:rPr lang="cs-CZ" dirty="0" smtClean="0"/>
              <a:t>Optimalizace</a:t>
            </a:r>
            <a:r>
              <a:rPr lang="en-US" dirty="0" smtClean="0"/>
              <a:t> </a:t>
            </a:r>
            <a:r>
              <a:rPr lang="cs-CZ" dirty="0"/>
              <a:t>ceny cílové aplikace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Zvýšení výkonu </a:t>
            </a:r>
            <a:r>
              <a:rPr lang="cs-CZ" dirty="0" smtClean="0"/>
              <a:t>aplikace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Nižší nároky na zdroje</a:t>
            </a:r>
            <a:endParaRPr lang="cs-CZ" dirty="0"/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Rychlejší ladění cílových aplikací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Technická realizovatelnost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Obtížnější simulace a návrh obvodu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Horší přenositelnost mezi typy FPGA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Výkonnější nástroje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Vyžaduje detailní znalosti cílové architektury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395288" y="620713"/>
            <a:ext cx="8353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>
                <a:solidFill>
                  <a:srgbClr val="0000FF"/>
                </a:solidFill>
              </a:rPr>
              <a:t>Systémy s částečnou rekonfigurací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4248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Trendy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Interní rekonfigurace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Maximalizace využití čipu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Vznik nových nástrojů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Snaha o popis s vyšší formou abstrakce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Modularizace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Eliminace ovlivnění jedné části struktury druhou v samotném čipu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Optimalizace designu proti chybám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endParaRPr lang="cs-CZ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cs-CZ" dirty="0"/>
              <a:t> Vhodné nástroje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/>
              <a:t> </a:t>
            </a:r>
            <a:r>
              <a:rPr lang="cs-CZ" dirty="0" err="1" smtClean="0"/>
              <a:t>RecoBus</a:t>
            </a:r>
            <a:r>
              <a:rPr lang="cs-CZ" dirty="0" smtClean="0"/>
              <a:t> – Volně dostupný nástroj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PlanAhead</a:t>
            </a:r>
            <a:r>
              <a:rPr lang="cs-CZ" dirty="0" smtClean="0"/>
              <a:t> – Xilinx 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Quartus</a:t>
            </a:r>
            <a:r>
              <a:rPr lang="cs-CZ" dirty="0" smtClean="0"/>
              <a:t> – </a:t>
            </a:r>
            <a:r>
              <a:rPr lang="cs-CZ" dirty="0" err="1" smtClean="0"/>
              <a:t>Altera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461</Words>
  <Application>Microsoft Office PowerPoint</Application>
  <PresentationFormat>Předvádění na obrazovce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default</vt:lpstr>
      <vt:lpstr>HRADLOVÁ POLE REKONFIGUROVATELNÁ ZA PROVOZU ZAŘÍZENÍ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UAMT VUT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valach</dc:creator>
  <cp:lastModifiedBy>valach</cp:lastModifiedBy>
  <cp:revision>162</cp:revision>
  <dcterms:created xsi:type="dcterms:W3CDTF">2011-04-03T13:38:55Z</dcterms:created>
  <dcterms:modified xsi:type="dcterms:W3CDTF">2011-10-20T08:48:22Z</dcterms:modified>
</cp:coreProperties>
</file>