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9" r:id="rId2"/>
    <p:sldId id="295" r:id="rId3"/>
    <p:sldId id="296" r:id="rId4"/>
    <p:sldId id="297" r:id="rId5"/>
    <p:sldId id="298" r:id="rId6"/>
    <p:sldId id="29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92832F5-EA01-48E5-B403-87E193F50680}">
          <p14:sldIdLst>
            <p14:sldId id="259"/>
            <p14:sldId id="295"/>
            <p14:sldId id="296"/>
            <p14:sldId id="297"/>
            <p14:sldId id="298"/>
            <p14:sldId id="299"/>
          </p14:sldIdLst>
        </p14:section>
        <p14:section name="Přehled projektu" id="{087866C3-7028-482C-8D34-6BF5363FBD75}">
          <p14:sldIdLst/>
        </p14:section>
        <p14:section name="Aktualizace stavu" id="{521DEF98-8796-4632-831A-16252E9A6054}">
          <p14:sldIdLst/>
        </p14:section>
        <p14:section name="Časová osa" id="{CF24EBA6-C924-424D-AC31-A4B9992A87E0}">
          <p14:sldIdLst/>
        </p14:section>
        <p14:section name="Další kroky a úkoly" id="{C24C98EC-938D-4034-8DB8-5E8DBF16E3CB}">
          <p14:sldIdLst/>
        </p14:section>
        <p14:section name="Dodatek" id="{E35CCD6A-2288-476E-BC93-C75323AE1F3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88187" autoAdjust="0"/>
  </p:normalViewPr>
  <p:slideViewPr>
    <p:cSldViewPr>
      <p:cViewPr varScale="1">
        <p:scale>
          <a:sx n="81" d="100"/>
          <a:sy n="81" d="100"/>
        </p:scale>
        <p:origin x="-1044" y="-102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724506C0-3FFE-45A5-803D-9F4FC5464A70}" type="datetimeFigureOut">
              <a:t>22.11.2013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F8646707-6BBD-41A9-B4DF-0C76A73A2D2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448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/>
            </a:pPr>
            <a:r>
              <a:rPr lang="cs-CZ" dirty="0" smtClean="0"/>
              <a:t>Tuto šablonu lze použít jako počáteční soubor pro aktualizace projektu.</a:t>
            </a:r>
            <a:r>
              <a:rPr lang="cs-CZ" baseline="0" dirty="0" smtClean="0"/>
              <a:t> projektu.</a:t>
            </a:r>
            <a:endParaRPr lang="cs-CZ" dirty="0" smtClean="0"/>
          </a:p>
          <a:p>
            <a:endParaRPr lang="cs-CZ" baseline="0" dirty="0" smtClean="0"/>
          </a:p>
          <a:p>
            <a:pPr lvl="0"/>
            <a:r>
              <a:rPr lang="cs-CZ" sz="1000" b="1" dirty="0" smtClean="0"/>
              <a:t>Oddíly</a:t>
            </a:r>
            <a:endParaRPr lang="cs-CZ" sz="1000" b="0" dirty="0" smtClean="0"/>
          </a:p>
          <a:p>
            <a:pPr lvl="0"/>
            <a:r>
              <a:rPr lang="cs-CZ" sz="1000" b="0" dirty="0" smtClean="0"/>
              <a:t>Po kliknutí na snímek pravým tlačítkem myši lze přidat oddíly.</a:t>
            </a:r>
            <a:r>
              <a:rPr lang="cs-CZ" sz="1000" b="0" baseline="0" dirty="0" smtClean="0"/>
              <a:t> Oddíly mohou pomoci uspořádat snímky nebo usnadnit spolupráci mezi více autory.</a:t>
            </a:r>
            <a:endParaRPr lang="cs-CZ" sz="1000" b="0" dirty="0" smtClean="0"/>
          </a:p>
          <a:p>
            <a:pPr lvl="0"/>
            <a:endParaRPr lang="cs-CZ" sz="1000" b="1" dirty="0" smtClean="0"/>
          </a:p>
          <a:p>
            <a:pPr lvl="0"/>
            <a:r>
              <a:rPr lang="cs-CZ" sz="1000" b="1" dirty="0" smtClean="0"/>
              <a:t>Poznámky</a:t>
            </a:r>
          </a:p>
          <a:p>
            <a:pPr lvl="0"/>
            <a:r>
              <a:rPr lang="cs-CZ" sz="1000" dirty="0" smtClean="0"/>
              <a:t>Oddíl Poznámky použijte k zadání poznámek k doručení nebo dalších podrobností pro posluchače.</a:t>
            </a:r>
            <a:r>
              <a:rPr lang="cs-CZ" sz="1000" baseline="0" dirty="0" smtClean="0"/>
              <a:t> Tyto poznámky lze zobrazit během prezentace. </a:t>
            </a:r>
          </a:p>
          <a:p>
            <a:pPr lvl="0">
              <a:buFontTx/>
              <a:buNone/>
            </a:pPr>
            <a:r>
              <a:rPr lang="cs-CZ" sz="1000" dirty="0" smtClean="0"/>
              <a:t>Vezměte v úvahu velikost písma (důležité pro usnadnění, viditelnost, pořízení videozáznamu a online provoz).</a:t>
            </a:r>
          </a:p>
          <a:p>
            <a:pPr lvl="0"/>
            <a:endParaRPr lang="cs-CZ" sz="1000" dirty="0" smtClean="0"/>
          </a:p>
          <a:p>
            <a:pPr lvl="0">
              <a:buFontTx/>
              <a:buNone/>
            </a:pPr>
            <a:r>
              <a:rPr lang="cs-CZ" sz="1000" b="1" dirty="0" smtClean="0"/>
              <a:t>Sladěné barvy </a:t>
            </a:r>
          </a:p>
          <a:p>
            <a:pPr lvl="0">
              <a:buFontTx/>
              <a:buNone/>
            </a:pPr>
            <a:r>
              <a:rPr lang="cs-CZ" sz="1000" dirty="0" smtClean="0"/>
              <a:t>Věnujte zvláštní pozornost grafům a textovým polím.</a:t>
            </a:r>
            <a:r>
              <a:rPr lang="cs-CZ" sz="1000" baseline="0" dirty="0" smtClean="0"/>
              <a:t> </a:t>
            </a:r>
            <a:endParaRPr lang="cs-CZ" sz="1000" dirty="0" smtClean="0"/>
          </a:p>
          <a:p>
            <a:pPr lvl="0"/>
            <a:r>
              <a:rPr lang="cs-CZ" sz="1000" dirty="0" smtClean="0"/>
              <a:t>Zvažte, zda účastníci budou tisknout černobíle nebo ve </a:t>
            </a:r>
            <a:r>
              <a:rPr lang="cs-CZ" sz="1000" dirty="0" err="1" smtClean="0"/>
              <a:t>stupních šedé</a:t>
            </a:r>
            <a:r>
              <a:rPr lang="cs-CZ" sz="1000" dirty="0" smtClean="0"/>
              <a:t>. Provedením zkušebního tisku ověřte, zda barvy fungují správně při vytištění černobíle i ve </a:t>
            </a:r>
            <a:r>
              <a:rPr lang="cs-CZ" sz="1000" dirty="0" err="1" smtClean="0"/>
              <a:t>stupních šedé</a:t>
            </a:r>
            <a:r>
              <a:rPr lang="cs-CZ" sz="1000" dirty="0" smtClean="0"/>
              <a:t>.</a:t>
            </a:r>
          </a:p>
          <a:p>
            <a:pPr lvl="0">
              <a:buFontTx/>
              <a:buNone/>
            </a:pPr>
            <a:endParaRPr lang="cs-CZ" sz="1000" dirty="0" smtClean="0"/>
          </a:p>
          <a:p>
            <a:pPr lvl="0">
              <a:buFontTx/>
              <a:buNone/>
            </a:pPr>
            <a:r>
              <a:rPr lang="cs-CZ" sz="1000" b="1" dirty="0" smtClean="0"/>
              <a:t>Obrázky, tabulky a grafy</a:t>
            </a:r>
          </a:p>
          <a:p>
            <a:pPr lvl="0"/>
            <a:r>
              <a:rPr lang="cs-CZ" sz="1000" dirty="0" smtClean="0"/>
              <a:t>Vsaďte na jednoduchost: pokud je to možné, použijte konzistentní a nerušivé styly a barvy.</a:t>
            </a:r>
          </a:p>
          <a:p>
            <a:pPr lvl="0"/>
            <a:r>
              <a:rPr lang="cs-CZ" sz="1000" dirty="0" smtClean="0"/>
              <a:t>Označte popisky všechny grafy a tabulky.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 eaLnBrk="1" latinLnBrk="0" hangingPunct="1">
              <a:defRPr kumimoji="0" lang="cs-CZ">
                <a:latin typeface="Georgia" pitchFamily="18" charset="0"/>
              </a:defRPr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cs-CZ"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cs-CZ"/>
              <a:t>Po kliknutí lze provádět úpravy.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22.11.2013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22.11.2013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22.11.2013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7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 eaLnBrk="1" latinLnBrk="0" hangingPunct="1">
              <a:defRPr kumimoji="0" lang="cs-CZ" sz="3600" b="0" cap="none">
                <a:latin typeface="Georgia" pitchFamily="18" charset="0"/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 eaLnBrk="1" latinLnBrk="0" hangingPunct="1">
              <a:buNone/>
              <a:defRPr kumimoji="0" lang="cs-CZ"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eaLnBrk="1" latinLnBrk="0" hangingPunct="1">
              <a:buNone/>
              <a:defRPr kumimoji="0" lang="cs-CZ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cs-CZ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22.11.2013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 eaLnBrk="1" latinLnBrk="0" hangingPunct="1">
              <a:defRPr kumimoji="0" lang="cs-CZ" sz="2800">
                <a:latin typeface="Georgia" pitchFamily="18" charset="0"/>
              </a:defRPr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cs-CZ" sz="2000">
                <a:latin typeface="Georgia" pitchFamily="18" charset="0"/>
              </a:defRPr>
            </a:lvl1pPr>
            <a:lvl2pPr marL="571500" indent="-22860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cs-CZ" sz="1800">
                <a:latin typeface="Georgia" pitchFamily="18" charset="0"/>
              </a:defRPr>
            </a:lvl2pPr>
            <a:lvl3pPr eaLnBrk="1" latinLnBrk="0" hangingPunct="1">
              <a:defRPr kumimoji="0" lang="cs-CZ" sz="2000">
                <a:latin typeface="Georgia" pitchFamily="18" charset="0"/>
              </a:defRPr>
            </a:lvl3pPr>
            <a:lvl4pPr eaLnBrk="1" latinLnBrk="0" hangingPunct="1">
              <a:defRPr kumimoji="0" lang="cs-CZ" sz="2000">
                <a:latin typeface="Georgia" pitchFamily="18" charset="0"/>
              </a:defRPr>
            </a:lvl4pPr>
            <a:lvl5pPr eaLnBrk="1" latinLnBrk="0" hangingPunct="1">
              <a:defRPr kumimoji="0" lang="cs-CZ" sz="2000">
                <a:latin typeface="Georgia" pitchFamily="18" charset="0"/>
              </a:defRPr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22.11.2013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22.11.2013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 eaLnBrk="1" latinLnBrk="0" hangingPunct="1">
              <a:defRPr kumimoji="0" lang="cs-CZ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cs-CZ" sz="20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cs-CZ" sz="2000"/>
            </a:lvl1pPr>
            <a:lvl2pPr eaLnBrk="1" latinLnBrk="0" hangingPunct="1">
              <a:defRPr kumimoji="0" lang="cs-CZ" sz="1800"/>
            </a:lvl2pPr>
            <a:lvl3pPr eaLnBrk="1" latinLnBrk="0" hangingPunct="1">
              <a:defRPr kumimoji="0" lang="cs-CZ" sz="1600"/>
            </a:lvl3pPr>
            <a:lvl4pPr eaLnBrk="1" latinLnBrk="0" hangingPunct="1">
              <a:defRPr kumimoji="0" lang="cs-CZ" sz="1400"/>
            </a:lvl4pPr>
            <a:lvl5pPr eaLnBrk="1" latinLnBrk="0" hangingPunct="1">
              <a:defRPr kumimoji="0" lang="cs-CZ" sz="14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cs-CZ" sz="20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cs-CZ" sz="2000"/>
            </a:lvl1pPr>
            <a:lvl2pPr eaLnBrk="1" latinLnBrk="0" hangingPunct="1">
              <a:defRPr kumimoji="0" lang="cs-CZ" sz="1800"/>
            </a:lvl2pPr>
            <a:lvl3pPr eaLnBrk="1" latinLnBrk="0" hangingPunct="1">
              <a:defRPr kumimoji="0" lang="cs-CZ" sz="1600"/>
            </a:lvl3pPr>
            <a:lvl4pPr eaLnBrk="1" latinLnBrk="0" hangingPunct="1">
              <a:defRPr kumimoji="0" lang="cs-CZ" sz="1400"/>
            </a:lvl4pPr>
            <a:lvl5pPr eaLnBrk="1" latinLnBrk="0" hangingPunct="1">
              <a:defRPr kumimoji="0" lang="cs-CZ" sz="14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22.11.2013</a:t>
            </a:fld>
            <a:endParaRPr kumimoji="0"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eaLnBrk="1" latinLnBrk="0" hangingPunct="1">
              <a:defRPr kumimoji="0" lang="cs-CZ" sz="2800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22.11.2013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22.11.2013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22.11.2013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22.11.2013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 smtClean="0"/>
              <a:t>Kliknutím lze upravit styl.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t>22.11.2013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t>‹#›</a:t>
            </a:fld>
            <a:endParaRPr kumimoji="0" lang="cs-C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cs-CZ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11560" y="1628800"/>
            <a:ext cx="5275052" cy="1295400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2" descr="Logolink_horizontal_zaklad_RGB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19672" y="0"/>
            <a:ext cx="57531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323528" y="5085184"/>
            <a:ext cx="8136904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cs-CZ" sz="1600" kern="1200" baseline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cs-CZ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cs-CZ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cs-CZ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cs-CZ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cs-CZ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cs-CZ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cs-CZ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cs-CZ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Centra přírodovědného a technického vzdělávání pro moderní výuku žáků středních a základních škol ve Zlínském kraji,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reg</a:t>
            </a:r>
            <a:r>
              <a:rPr lang="cs-CZ" dirty="0" smtClean="0"/>
              <a:t>. č. CZ.1.07/1.1.00/44.0010 </a:t>
            </a:r>
          </a:p>
          <a:p>
            <a:endParaRPr lang="cs-CZ" dirty="0" smtClean="0"/>
          </a:p>
          <a:p>
            <a:r>
              <a:rPr lang="cs-CZ" dirty="0" smtClean="0"/>
              <a:t>Realizace projektu  1.11.2013 – 30.6.2015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1905000"/>
            <a:ext cx="6605960" cy="1143001"/>
          </a:xfrm>
        </p:spPr>
        <p:txBody>
          <a:bodyPr/>
          <a:lstStyle/>
          <a:p>
            <a:pPr algn="ctr"/>
            <a:r>
              <a:rPr lang="cs-CZ" b="1" dirty="0" smtClean="0"/>
              <a:t>Projektový tým P16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3212976"/>
            <a:ext cx="7704856" cy="331236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dirty="0" smtClean="0"/>
              <a:t>Projektový manažer 		– Mgr. Karel Sekyra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Projektový manažer 		– Mgr. Miroslav Trefil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Finanční manažer 		– Bc. Jana </a:t>
            </a:r>
            <a:r>
              <a:rPr lang="cs-CZ" dirty="0" err="1" smtClean="0"/>
              <a:t>Majerovová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 smtClean="0"/>
              <a:t>Finanční manažer 		– Ing. Anna Zejdová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30614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836712"/>
            <a:ext cx="5885880" cy="114300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Partnerské základní školy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3140968"/>
            <a:ext cx="6912768" cy="3600400"/>
          </a:xfrm>
        </p:spPr>
        <p:txBody>
          <a:bodyPr>
            <a:normAutofit fontScale="92500" lnSpcReduction="10000"/>
          </a:bodyPr>
          <a:lstStyle/>
          <a:p>
            <a:r>
              <a:rPr lang="cs-CZ" sz="1600" dirty="0" smtClean="0"/>
              <a:t>Základní škola T.G. Masaryka Horní Bečva </a:t>
            </a:r>
            <a:r>
              <a:rPr lang="cs-CZ" sz="1800" dirty="0" smtClean="0"/>
              <a:t>-                                                                                   </a:t>
            </a:r>
            <a:r>
              <a:rPr lang="cs-CZ" sz="1400" dirty="0" smtClean="0"/>
              <a:t>Koordinátor aktivit ZŠ - Mgr. Jan </a:t>
            </a:r>
            <a:r>
              <a:rPr lang="cs-CZ" sz="1400" dirty="0" err="1" smtClean="0"/>
              <a:t>Děcký</a:t>
            </a:r>
            <a:endParaRPr lang="cs-CZ" sz="1400" dirty="0" smtClean="0"/>
          </a:p>
          <a:p>
            <a:endParaRPr lang="cs-CZ" sz="1800" dirty="0" smtClean="0"/>
          </a:p>
          <a:p>
            <a:r>
              <a:rPr lang="cs-CZ" sz="1600" dirty="0" smtClean="0"/>
              <a:t>Základní škola Dolní Bečva </a:t>
            </a:r>
            <a:r>
              <a:rPr lang="cs-CZ" sz="1800" dirty="0" smtClean="0"/>
              <a:t>-                                                                                                            </a:t>
            </a:r>
            <a:r>
              <a:rPr lang="cs-CZ" sz="1400" dirty="0" smtClean="0"/>
              <a:t>Koordinátor aktivit ZŠ – Mgr. Pavel </a:t>
            </a:r>
            <a:r>
              <a:rPr lang="cs-CZ" sz="1400" dirty="0" err="1" smtClean="0"/>
              <a:t>Urbanovský</a:t>
            </a:r>
            <a:endParaRPr lang="cs-CZ" sz="1400" dirty="0" smtClean="0"/>
          </a:p>
          <a:p>
            <a:endParaRPr lang="cs-CZ" sz="1600" dirty="0"/>
          </a:p>
          <a:p>
            <a:r>
              <a:rPr lang="cs-CZ" sz="1600" dirty="0" smtClean="0"/>
              <a:t>Základní škola 5.května Rožnov pod Radhoštěm  </a:t>
            </a:r>
            <a:r>
              <a:rPr lang="cs-CZ" sz="1800" dirty="0" smtClean="0"/>
              <a:t>-                                                                         </a:t>
            </a:r>
            <a:r>
              <a:rPr lang="cs-CZ" sz="1400" dirty="0" smtClean="0"/>
              <a:t>Koordinátor aktivit ZŠ – Mgr. Miroslav </a:t>
            </a:r>
            <a:r>
              <a:rPr lang="cs-CZ" sz="1400" dirty="0" err="1" smtClean="0"/>
              <a:t>Kokinopulos</a:t>
            </a:r>
            <a:endParaRPr lang="cs-CZ" sz="1400" dirty="0" smtClean="0"/>
          </a:p>
          <a:p>
            <a:endParaRPr lang="cs-CZ" sz="1400" dirty="0"/>
          </a:p>
          <a:p>
            <a:r>
              <a:rPr lang="cs-CZ" sz="1600" dirty="0"/>
              <a:t>Základní škola </a:t>
            </a:r>
            <a:r>
              <a:rPr lang="cs-CZ" sz="1600" dirty="0" smtClean="0"/>
              <a:t>Pod Skalkou </a:t>
            </a:r>
            <a:r>
              <a:rPr lang="cs-CZ" sz="1600" dirty="0"/>
              <a:t>Rožnov pod </a:t>
            </a:r>
            <a:r>
              <a:rPr lang="cs-CZ" sz="1600" dirty="0" smtClean="0"/>
              <a:t>Radhoštěm </a:t>
            </a:r>
            <a:r>
              <a:rPr lang="cs-CZ" sz="1800" dirty="0" smtClean="0"/>
              <a:t>-                                                                    </a:t>
            </a:r>
            <a:r>
              <a:rPr lang="cs-CZ" sz="1400" dirty="0" smtClean="0"/>
              <a:t>Koordinátor aktivit ZŠ – Mgr. Kristina Kubečková</a:t>
            </a:r>
          </a:p>
          <a:p>
            <a:endParaRPr lang="cs-CZ" sz="1600" dirty="0"/>
          </a:p>
          <a:p>
            <a:r>
              <a:rPr lang="cs-CZ" sz="1600" dirty="0"/>
              <a:t>Základní škola </a:t>
            </a:r>
            <a:r>
              <a:rPr lang="cs-CZ" sz="1600" dirty="0" err="1" smtClean="0"/>
              <a:t>Videčská</a:t>
            </a:r>
            <a:r>
              <a:rPr lang="cs-CZ" sz="1600" dirty="0" smtClean="0"/>
              <a:t> </a:t>
            </a:r>
            <a:r>
              <a:rPr lang="cs-CZ" sz="1600" dirty="0"/>
              <a:t>Rožnov pod </a:t>
            </a:r>
            <a:r>
              <a:rPr lang="cs-CZ" sz="1600" dirty="0" smtClean="0"/>
              <a:t>Radhoštěm </a:t>
            </a:r>
            <a:r>
              <a:rPr lang="cs-CZ" sz="1800" dirty="0" smtClean="0"/>
              <a:t>-                                                                         </a:t>
            </a:r>
            <a:r>
              <a:rPr lang="cs-CZ" sz="1400" dirty="0" smtClean="0"/>
              <a:t>Koordinátor </a:t>
            </a:r>
            <a:r>
              <a:rPr lang="cs-CZ" sz="1400" dirty="0"/>
              <a:t>aktivit ZŠ – Mgr. </a:t>
            </a:r>
            <a:r>
              <a:rPr lang="cs-CZ" sz="1400" dirty="0" smtClean="0"/>
              <a:t>Hana </a:t>
            </a:r>
            <a:r>
              <a:rPr lang="cs-CZ" sz="1400" dirty="0" err="1" smtClean="0"/>
              <a:t>Bosová</a:t>
            </a:r>
            <a:endParaRPr lang="cs-CZ" sz="1400" dirty="0"/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0096779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56992"/>
            <a:ext cx="8640960" cy="114300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400" dirty="0" smtClean="0"/>
              <a:t>               Povinná výuka žáků ZŠ v předmětu </a:t>
            </a:r>
            <a:br>
              <a:rPr lang="cs-CZ" sz="24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> </a:t>
            </a:r>
            <a:r>
              <a:rPr lang="cs-CZ" sz="2400" b="1" cap="all" dirty="0" smtClean="0"/>
              <a:t>Pracovní činnosti</a:t>
            </a:r>
            <a:br>
              <a:rPr lang="cs-CZ" sz="2400" b="1" cap="all" dirty="0" smtClean="0"/>
            </a:br>
            <a:r>
              <a:rPr lang="cs-CZ" sz="2400" b="1" cap="all" dirty="0" smtClean="0"/>
              <a:t/>
            </a:r>
            <a:br>
              <a:rPr lang="cs-CZ" sz="2400" b="1" cap="all" dirty="0" smtClean="0"/>
            </a:br>
            <a:r>
              <a:rPr lang="cs-CZ" sz="1800" dirty="0" smtClean="0"/>
              <a:t>p. Karel Mužný, p. Zdeněk Malina, p. Jiří </a:t>
            </a:r>
            <a:r>
              <a:rPr lang="cs-CZ" sz="1800" dirty="0" err="1" smtClean="0"/>
              <a:t>Krhut</a:t>
            </a:r>
            <a:r>
              <a:rPr lang="cs-CZ" sz="1800" dirty="0" smtClean="0"/>
              <a:t>, p. Božena Svaková, p. Jaroslav Linduška,</a:t>
            </a:r>
            <a:br>
              <a:rPr lang="cs-CZ" sz="1800" dirty="0" smtClean="0"/>
            </a:br>
            <a:r>
              <a:rPr lang="cs-CZ" sz="1800" dirty="0" smtClean="0"/>
              <a:t> p. Pavel Chmelař, Ing. Vlastimil Demel</a:t>
            </a:r>
            <a:endParaRPr lang="cs-CZ" sz="1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755576" y="5085184"/>
            <a:ext cx="7542064" cy="11430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cs-CZ" sz="3600" b="0" kern="1200" cap="none">
                <a:solidFill>
                  <a:schemeClr val="tx1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cs-CZ" sz="2400" dirty="0" smtClean="0"/>
              <a:t>              Povinná výuka žáků ZŠ v předmětu </a:t>
            </a:r>
            <a:br>
              <a:rPr lang="cs-CZ" sz="24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> </a:t>
            </a:r>
            <a:r>
              <a:rPr lang="cs-CZ" sz="2400" b="1" cap="all" dirty="0" smtClean="0"/>
              <a:t>Fyzika</a:t>
            </a:r>
          </a:p>
          <a:p>
            <a:r>
              <a:rPr lang="cs-CZ" sz="1600" dirty="0" smtClean="0"/>
              <a:t>Ing. Vlastimil Demel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1610788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3195" y="4221088"/>
            <a:ext cx="8928992" cy="432048"/>
          </a:xfrm>
        </p:spPr>
        <p:txBody>
          <a:bodyPr>
            <a:normAutofit fontScale="90000"/>
          </a:bodyPr>
          <a:lstStyle/>
          <a:p>
            <a:r>
              <a:rPr lang="cs-CZ" sz="2400" dirty="0" smtClean="0"/>
              <a:t>                                      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                                       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                                      </a:t>
            </a:r>
            <a:r>
              <a:rPr lang="cs-CZ" sz="2400" b="1" cap="all" dirty="0" smtClean="0"/>
              <a:t>Volnočasové aktivity pro žáky ZŠ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323528" y="3573016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prstClr val="black"/>
                </a:solidFill>
                <a:latin typeface="Georgia" pitchFamily="18" charset="0"/>
              </a:rPr>
              <a:t>Ruční zpracování materiálu v dílně odborného výcviku  </a:t>
            </a:r>
            <a:br>
              <a:rPr lang="cs-CZ" sz="2400" dirty="0">
                <a:solidFill>
                  <a:prstClr val="black"/>
                </a:solidFill>
                <a:latin typeface="Georgia" pitchFamily="18" charset="0"/>
              </a:rPr>
            </a:br>
            <a:r>
              <a:rPr lang="cs-CZ" dirty="0">
                <a:solidFill>
                  <a:prstClr val="black"/>
                </a:solidFill>
                <a:latin typeface="Georgia" pitchFamily="18" charset="0"/>
              </a:rPr>
              <a:t>  </a:t>
            </a:r>
            <a:r>
              <a:rPr lang="cs-CZ" b="1" dirty="0">
                <a:solidFill>
                  <a:prstClr val="black"/>
                </a:solidFill>
                <a:latin typeface="Georgia" pitchFamily="18" charset="0"/>
              </a:rPr>
              <a:t>- p. Karel Mužný</a:t>
            </a:r>
            <a:br>
              <a:rPr lang="cs-CZ" b="1" dirty="0">
                <a:solidFill>
                  <a:prstClr val="black"/>
                </a:solidFill>
                <a:latin typeface="Georgia" pitchFamily="18" charset="0"/>
              </a:rPr>
            </a:br>
            <a:r>
              <a:rPr lang="cs-CZ" sz="2400" b="1" dirty="0">
                <a:solidFill>
                  <a:prstClr val="black"/>
                </a:solidFill>
                <a:latin typeface="Georgia" pitchFamily="18" charset="0"/>
              </a:rPr>
              <a:t>                                                </a:t>
            </a:r>
            <a:br>
              <a:rPr lang="cs-CZ" sz="2400" b="1" dirty="0">
                <a:solidFill>
                  <a:prstClr val="black"/>
                </a:solidFill>
                <a:latin typeface="Georgia" pitchFamily="18" charset="0"/>
              </a:rPr>
            </a:br>
            <a:r>
              <a:rPr lang="cs-CZ" sz="2400" dirty="0">
                <a:solidFill>
                  <a:prstClr val="black"/>
                </a:solidFill>
                <a:latin typeface="Georgia" pitchFamily="18" charset="0"/>
              </a:rPr>
              <a:t>Odborná učebna elektrotechniky                                       </a:t>
            </a:r>
            <a:br>
              <a:rPr lang="cs-CZ" sz="2400" dirty="0">
                <a:solidFill>
                  <a:prstClr val="black"/>
                </a:solidFill>
                <a:latin typeface="Georgia" pitchFamily="18" charset="0"/>
              </a:rPr>
            </a:br>
            <a:r>
              <a:rPr lang="cs-CZ" sz="2400" dirty="0">
                <a:solidFill>
                  <a:prstClr val="black"/>
                </a:solidFill>
                <a:latin typeface="Georgia" pitchFamily="18" charset="0"/>
              </a:rPr>
              <a:t> </a:t>
            </a:r>
            <a:r>
              <a:rPr lang="cs-CZ" b="1" dirty="0">
                <a:solidFill>
                  <a:prstClr val="black"/>
                </a:solidFill>
                <a:latin typeface="Georgia" pitchFamily="18" charset="0"/>
              </a:rPr>
              <a:t>- Ing. Evžen </a:t>
            </a:r>
            <a:r>
              <a:rPr lang="cs-CZ" b="1" dirty="0" err="1">
                <a:solidFill>
                  <a:prstClr val="black"/>
                </a:solidFill>
                <a:latin typeface="Georgia" pitchFamily="18" charset="0"/>
              </a:rPr>
              <a:t>Žabčík</a:t>
            </a:r>
            <a:r>
              <a:rPr lang="cs-CZ" b="1" dirty="0">
                <a:solidFill>
                  <a:prstClr val="black"/>
                </a:solidFill>
                <a:latin typeface="Georgia" pitchFamily="18" charset="0"/>
              </a:rPr>
              <a:t>, p. Petr </a:t>
            </a:r>
            <a:r>
              <a:rPr lang="cs-CZ" b="1" dirty="0" err="1">
                <a:solidFill>
                  <a:prstClr val="black"/>
                </a:solidFill>
                <a:latin typeface="Georgia" pitchFamily="18" charset="0"/>
              </a:rPr>
              <a:t>Minol</a:t>
            </a:r>
            <a:r>
              <a:rPr lang="cs-CZ" sz="2400" b="1" dirty="0">
                <a:solidFill>
                  <a:prstClr val="black"/>
                </a:solidFill>
                <a:latin typeface="Georgia" pitchFamily="18" charset="0"/>
              </a:rPr>
              <a:t/>
            </a:r>
            <a:br>
              <a:rPr lang="cs-CZ" sz="2400" b="1" dirty="0">
                <a:solidFill>
                  <a:prstClr val="black"/>
                </a:solidFill>
                <a:latin typeface="Georgia" pitchFamily="18" charset="0"/>
              </a:rPr>
            </a:br>
            <a:r>
              <a:rPr lang="cs-CZ" sz="2400" b="1" dirty="0">
                <a:solidFill>
                  <a:prstClr val="black"/>
                </a:solidFill>
                <a:latin typeface="Georgia" pitchFamily="18" charset="0"/>
              </a:rPr>
              <a:t>		</a:t>
            </a:r>
            <a:r>
              <a:rPr lang="cs-CZ" sz="2400" dirty="0">
                <a:solidFill>
                  <a:prstClr val="black"/>
                </a:solidFill>
                <a:latin typeface="Georgia" pitchFamily="18" charset="0"/>
              </a:rPr>
              <a:t>                                 </a:t>
            </a:r>
            <a:br>
              <a:rPr lang="cs-CZ" sz="2400" dirty="0">
                <a:solidFill>
                  <a:prstClr val="black"/>
                </a:solidFill>
                <a:latin typeface="Georgia" pitchFamily="18" charset="0"/>
              </a:rPr>
            </a:br>
            <a:r>
              <a:rPr lang="cs-CZ" sz="2400" dirty="0">
                <a:solidFill>
                  <a:prstClr val="black"/>
                </a:solidFill>
                <a:latin typeface="Georgia" pitchFamily="18" charset="0"/>
              </a:rPr>
              <a:t> </a:t>
            </a:r>
            <a:r>
              <a:rPr lang="cs-CZ" sz="2400" dirty="0" err="1">
                <a:solidFill>
                  <a:prstClr val="black"/>
                </a:solidFill>
                <a:latin typeface="Georgia" pitchFamily="18" charset="0"/>
              </a:rPr>
              <a:t>Elektrolaboratoř</a:t>
            </a:r>
            <a:r>
              <a:rPr lang="cs-CZ" sz="2400" dirty="0">
                <a:solidFill>
                  <a:prstClr val="black"/>
                </a:solidFill>
                <a:latin typeface="Georgia" pitchFamily="18" charset="0"/>
              </a:rPr>
              <a:t>                                                                                              </a:t>
            </a:r>
            <a:r>
              <a:rPr lang="cs-CZ" b="1" dirty="0">
                <a:solidFill>
                  <a:prstClr val="black"/>
                </a:solidFill>
                <a:latin typeface="Georgia" pitchFamily="18" charset="0"/>
              </a:rPr>
              <a:t>- Ing. Vlastimil Demel</a:t>
            </a:r>
            <a:br>
              <a:rPr lang="cs-CZ" b="1" dirty="0">
                <a:solidFill>
                  <a:prstClr val="black"/>
                </a:solidFill>
                <a:latin typeface="Georgia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62564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08920"/>
            <a:ext cx="8873704" cy="1143001"/>
          </a:xfrm>
        </p:spPr>
        <p:txBody>
          <a:bodyPr>
            <a:normAutofit fontScale="90000"/>
          </a:bodyPr>
          <a:lstStyle/>
          <a:p>
            <a:r>
              <a:rPr lang="cs-CZ" b="1" cap="all" dirty="0" smtClean="0"/>
              <a:t>Volnočasové aktivity pro žáky SŠ</a:t>
            </a:r>
            <a:endParaRPr lang="cs-CZ" b="1" cap="all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568" y="4149080"/>
            <a:ext cx="6408712" cy="2520280"/>
          </a:xfrm>
        </p:spPr>
        <p:txBody>
          <a:bodyPr>
            <a:normAutofit/>
          </a:bodyPr>
          <a:lstStyle/>
          <a:p>
            <a:r>
              <a:rPr lang="cs-CZ" dirty="0"/>
              <a:t>Dílna bezkontaktního pájení                                                      </a:t>
            </a:r>
            <a:r>
              <a:rPr lang="cs-CZ" b="1" dirty="0"/>
              <a:t>- p. Luděk </a:t>
            </a:r>
            <a:r>
              <a:rPr lang="cs-CZ" b="1" dirty="0" smtClean="0"/>
              <a:t>Maixner,  p. Jaroslav Linduška</a:t>
            </a:r>
            <a:endParaRPr lang="cs-CZ" b="1" dirty="0"/>
          </a:p>
          <a:p>
            <a:r>
              <a:rPr lang="cs-CZ" b="1" dirty="0"/>
              <a:t>        </a:t>
            </a:r>
            <a:endParaRPr lang="cs-CZ" b="1" dirty="0" smtClean="0"/>
          </a:p>
          <a:p>
            <a:r>
              <a:rPr lang="cs-CZ" b="1" dirty="0" smtClean="0"/>
              <a:t>                                                                       </a:t>
            </a:r>
          </a:p>
          <a:p>
            <a:r>
              <a:rPr lang="cs-CZ" dirty="0" smtClean="0"/>
              <a:t>Odborná </a:t>
            </a:r>
            <a:r>
              <a:rPr lang="cs-CZ" dirty="0"/>
              <a:t>učebna elektrotechniky                                               </a:t>
            </a:r>
            <a:r>
              <a:rPr lang="cs-CZ" b="1" dirty="0"/>
              <a:t>- Ing. Evžen </a:t>
            </a:r>
            <a:r>
              <a:rPr lang="cs-CZ" b="1" dirty="0" err="1" smtClean="0"/>
              <a:t>Žabčík</a:t>
            </a:r>
            <a:r>
              <a:rPr lang="cs-CZ" b="1" dirty="0" smtClean="0"/>
              <a:t>,  p. Petr </a:t>
            </a:r>
            <a:r>
              <a:rPr lang="cs-CZ" b="1" dirty="0" err="1" smtClean="0"/>
              <a:t>Minol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7906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heme/theme1.xml><?xml version="1.0" encoding="utf-8"?>
<a:theme xmlns:a="http://schemas.openxmlformats.org/drawingml/2006/main" name="Zpráva o stavu projekt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ProjectStatusReport</Template>
  <TotalTime>0</TotalTime>
  <Words>309</Words>
  <Application>Microsoft Office PowerPoint</Application>
  <PresentationFormat>Předvádění na obrazovce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Zpráva o stavu projektu</vt:lpstr>
      <vt:lpstr>Prezentace aplikace PowerPoint</vt:lpstr>
      <vt:lpstr>Projektový tým P16</vt:lpstr>
      <vt:lpstr>Partnerské základní školy</vt:lpstr>
      <vt:lpstr>               Povinná výuka žáků ZŠ v předmětu     Pracovní činnosti  p. Karel Mužný, p. Zdeněk Malina, p. Jiří Krhut, p. Božena Svaková, p. Jaroslav Linduška,  p. Pavel Chmelař, Ing. Vlastimil Demel</vt:lpstr>
      <vt:lpstr>                                                                                                                            Volnočasové aktivity pro žáky ZŠ      </vt:lpstr>
      <vt:lpstr>Volnočasové aktivity pro žáky SŠ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2013-10-03T17:45:48Z</dcterms:created>
  <dcterms:modified xsi:type="dcterms:W3CDTF">2013-11-22T09:47:43Z</dcterms:modified>
</cp:coreProperties>
</file>