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6.xml" ContentType="application/vnd.openxmlformats-officedocument.themeOverride+xml"/>
  <Override PartName="/ppt/charts/chart11.xml" ContentType="application/vnd.openxmlformats-officedocument.drawingml.chart+xml"/>
  <Override PartName="/ppt/theme/themeOverride7.xml" ContentType="application/vnd.openxmlformats-officedocument.themeOverride+xml"/>
  <Override PartName="/ppt/charts/chart12.xml" ContentType="application/vnd.openxmlformats-officedocument.drawingml.chart+xml"/>
  <Override PartName="/ppt/theme/themeOverride8.xml" ContentType="application/vnd.openxmlformats-officedocument.themeOverride+xml"/>
  <Override PartName="/ppt/charts/chart13.xml" ContentType="application/vnd.openxmlformats-officedocument.drawingml.chart+xml"/>
  <Override PartName="/ppt/theme/themeOverride9.xml" ContentType="application/vnd.openxmlformats-officedocument.themeOverr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heme/themeOverride10.xml" ContentType="application/vnd.openxmlformats-officedocument.themeOverride+xml"/>
  <Override PartName="/ppt/charts/chart16.xml" ContentType="application/vnd.openxmlformats-officedocument.drawingml.chart+xml"/>
  <Override PartName="/ppt/theme/themeOverride11.xml" ContentType="application/vnd.openxmlformats-officedocument.themeOverride+xml"/>
  <Override PartName="/ppt/charts/chart17.xml" ContentType="application/vnd.openxmlformats-officedocument.drawingml.chart+xml"/>
  <Override PartName="/ppt/theme/themeOverride12.xml" ContentType="application/vnd.openxmlformats-officedocument.themeOverride+xml"/>
  <Override PartName="/ppt/charts/chart18.xml" ContentType="application/vnd.openxmlformats-officedocument.drawingml.chart+xml"/>
  <Override PartName="/ppt/theme/themeOverride13.xml" ContentType="application/vnd.openxmlformats-officedocument.themeOverride+xml"/>
  <Override PartName="/ppt/charts/chart19.xml" ContentType="application/vnd.openxmlformats-officedocument.drawingml.chart+xml"/>
  <Override PartName="/ppt/theme/themeOverride14.xml" ContentType="application/vnd.openxmlformats-officedocument.themeOverride+xml"/>
  <Override PartName="/ppt/charts/chart20.xml" ContentType="application/vnd.openxmlformats-officedocument.drawingml.chart+xml"/>
  <Override PartName="/ppt/theme/themeOverride15.xml" ContentType="application/vnd.openxmlformats-officedocument.themeOverride+xml"/>
  <Override PartName="/ppt/charts/chart21.xml" ContentType="application/vnd.openxmlformats-officedocument.drawingml.chart+xml"/>
  <Override PartName="/ppt/theme/themeOverride16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22"/>
  </p:notesMasterIdLst>
  <p:handoutMasterIdLst>
    <p:handoutMasterId r:id="rId23"/>
  </p:handoutMasterIdLst>
  <p:sldIdLst>
    <p:sldId id="256" r:id="rId3"/>
    <p:sldId id="262" r:id="rId4"/>
    <p:sldId id="257" r:id="rId5"/>
    <p:sldId id="279" r:id="rId6"/>
    <p:sldId id="265" r:id="rId7"/>
    <p:sldId id="266" r:id="rId8"/>
    <p:sldId id="267" r:id="rId9"/>
    <p:sldId id="272" r:id="rId10"/>
    <p:sldId id="273" r:id="rId11"/>
    <p:sldId id="268" r:id="rId12"/>
    <p:sldId id="270" r:id="rId13"/>
    <p:sldId id="271" r:id="rId14"/>
    <p:sldId id="264" r:id="rId15"/>
    <p:sldId id="274" r:id="rId16"/>
    <p:sldId id="275" r:id="rId17"/>
    <p:sldId id="276" r:id="rId18"/>
    <p:sldId id="277" r:id="rId19"/>
    <p:sldId id="278" r:id="rId20"/>
    <p:sldId id="263" r:id="rId21"/>
  </p:sldIdLst>
  <p:sldSz cx="12192000" cy="6858000"/>
  <p:notesSz cx="6858000" cy="96504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ítejte" id="{E75E278A-FF0E-49A4-B170-79828D63BBAD}">
          <p14:sldIdLst>
            <p14:sldId id="256"/>
          </p14:sldIdLst>
        </p14:section>
        <p14:section name="Návrh,Vytvoření působivého dojmu, Spolupráce" id="{B9B51309-D148-4332-87C2-07BE32FBCA3B}">
          <p14:sldIdLst>
            <p14:sldId id="262"/>
            <p14:sldId id="257"/>
            <p14:sldId id="279"/>
            <p14:sldId id="265"/>
            <p14:sldId id="266"/>
            <p14:sldId id="267"/>
            <p14:sldId id="272"/>
            <p14:sldId id="273"/>
            <p14:sldId id="268"/>
            <p14:sldId id="270"/>
            <p14:sldId id="271"/>
            <p14:sldId id="264"/>
            <p14:sldId id="274"/>
            <p14:sldId id="275"/>
            <p14:sldId id="276"/>
            <p14:sldId id="277"/>
            <p14:sldId id="278"/>
          </p14:sldIdLst>
        </p14:section>
        <p14:section name="Další informace" id="{2CC34DB2-6590-42C0-AD4B-A04C6060184E}">
          <p14:sldIdLst>
            <p14:sldId id="26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B4A6"/>
    <a:srgbClr val="734F29"/>
    <a:srgbClr val="D24726"/>
    <a:srgbClr val="DD462F"/>
    <a:srgbClr val="AEB785"/>
    <a:srgbClr val="EFD5A2"/>
    <a:srgbClr val="3B3026"/>
    <a:srgbClr val="ECE1CA"/>
    <a:srgbClr val="7955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280" autoAdjust="0"/>
  </p:normalViewPr>
  <p:slideViewPr>
    <p:cSldViewPr snapToGrid="0">
      <p:cViewPr>
        <p:scale>
          <a:sx n="58" d="100"/>
          <a:sy n="58" d="100"/>
        </p:scale>
        <p:origin x="-924" y="-12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24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6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7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8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9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0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1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3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4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15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16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baseline="0"/>
              <a:t>Do jaké míry očekáváš, že pro Tebe bude tato volnočasová aktivita přínosem?</a:t>
            </a:r>
            <a:endParaRPr lang="cs-CZ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4703041070009663E-2"/>
          <c:y val="0.26878650648384789"/>
          <c:w val="0.88964530728829672"/>
          <c:h val="0.5289024805004748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'Grafy4(a)'!$B$2:$F$2</c:f>
              <c:strCache>
                <c:ptCount val="5"/>
                <c:pt idx="0">
                  <c:v>Velmi přínosná</c:v>
                </c:pt>
                <c:pt idx="1">
                  <c:v>spíše přínosná</c:v>
                </c:pt>
                <c:pt idx="2">
                  <c:v>nevím</c:v>
                </c:pt>
                <c:pt idx="3">
                  <c:v>spíše nepřínosná</c:v>
                </c:pt>
                <c:pt idx="4">
                  <c:v>zcela nepřínosná</c:v>
                </c:pt>
              </c:strCache>
            </c:strRef>
          </c:cat>
          <c:val>
            <c:numRef>
              <c:f>'Grafy4(a)'!$B$3:$F$3</c:f>
              <c:numCache>
                <c:formatCode>General</c:formatCode>
                <c:ptCount val="5"/>
                <c:pt idx="0">
                  <c:v>10</c:v>
                </c:pt>
                <c:pt idx="1">
                  <c:v>31</c:v>
                </c:pt>
                <c:pt idx="2">
                  <c:v>20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93139712"/>
        <c:axId val="93141248"/>
      </c:barChart>
      <c:catAx>
        <c:axId val="93139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93141248"/>
        <c:crosses val="autoZero"/>
        <c:auto val="1"/>
        <c:lblAlgn val="ctr"/>
        <c:lblOffset val="100"/>
        <c:noMultiLvlLbl val="0"/>
      </c:catAx>
      <c:valAx>
        <c:axId val="931412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93139712"/>
        <c:crosses val="autoZero"/>
        <c:crossBetween val="between"/>
      </c:valAx>
    </c:plotArea>
    <c:plotVisOnly val="1"/>
    <c:dispBlanksAs val="gap"/>
    <c:showDLblsOverMax val="0"/>
  </c:chart>
  <c:spPr>
    <a:ln cap="rnd"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baseline="0"/>
              <a:t>Jsi ?</a:t>
            </a:r>
            <a:endParaRPr lang="cs-CZ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384641650461733"/>
          <c:y val="0.18786153678978615"/>
          <c:w val="0.77272859198910071"/>
          <c:h val="0.673411354954156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'Grafy4b '!$AD$2:$AE$2</c:f>
              <c:strCache>
                <c:ptCount val="2"/>
                <c:pt idx="0">
                  <c:v>Chlapec</c:v>
                </c:pt>
                <c:pt idx="1">
                  <c:v>Dívka</c:v>
                </c:pt>
              </c:strCache>
            </c:strRef>
          </c:cat>
          <c:val>
            <c:numRef>
              <c:f>'Grafy4b '!$AD$3:$AE$3</c:f>
              <c:numCache>
                <c:formatCode>General</c:formatCode>
                <c:ptCount val="2"/>
                <c:pt idx="0">
                  <c:v>64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69603072"/>
        <c:axId val="169604608"/>
      </c:barChart>
      <c:catAx>
        <c:axId val="16960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69604608"/>
        <c:crosses val="autoZero"/>
        <c:auto val="1"/>
        <c:lblAlgn val="ctr"/>
        <c:lblOffset val="100"/>
        <c:noMultiLvlLbl val="0"/>
      </c:catAx>
      <c:valAx>
        <c:axId val="1696046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69603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baseline="0"/>
              <a:t>Do jaké míry byla pro Tebe  tato  aktivita přínosem?</a:t>
            </a:r>
            <a:endParaRPr lang="cs-CZ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1494226621828716E-2"/>
          <c:y val="0.26878650648384789"/>
          <c:w val="0.8828541217364777"/>
          <c:h val="0.5289024805004748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 5'!$B$2:$F$2</c:f>
              <c:strCache>
                <c:ptCount val="5"/>
                <c:pt idx="0">
                  <c:v>Velmi přínosná</c:v>
                </c:pt>
                <c:pt idx="1">
                  <c:v>spíše přínosná</c:v>
                </c:pt>
                <c:pt idx="2">
                  <c:v>nevím</c:v>
                </c:pt>
                <c:pt idx="3">
                  <c:v>spíše nepřínosná</c:v>
                </c:pt>
                <c:pt idx="4">
                  <c:v>zcela nepřínosná</c:v>
                </c:pt>
              </c:strCache>
            </c:strRef>
          </c:cat>
          <c:val>
            <c:numRef>
              <c:f>'Grafy 5'!$B$3:$F$3</c:f>
              <c:numCache>
                <c:formatCode>General</c:formatCode>
                <c:ptCount val="5"/>
                <c:pt idx="0">
                  <c:v>106</c:v>
                </c:pt>
                <c:pt idx="1">
                  <c:v>225</c:v>
                </c:pt>
                <c:pt idx="2">
                  <c:v>70</c:v>
                </c:pt>
                <c:pt idx="3">
                  <c:v>77</c:v>
                </c:pt>
                <c:pt idx="4">
                  <c:v>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90482560"/>
        <c:axId val="90484096"/>
      </c:barChart>
      <c:catAx>
        <c:axId val="9048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90484096"/>
        <c:crosses val="autoZero"/>
        <c:auto val="1"/>
        <c:lblAlgn val="ctr"/>
        <c:lblOffset val="100"/>
        <c:noMultiLvlLbl val="0"/>
      </c:catAx>
      <c:valAx>
        <c:axId val="9048409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90482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baseline="0"/>
              <a:t>Bavila Tě tato forma výuky ?</a:t>
            </a:r>
            <a:endParaRPr lang="cs-CZ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7215962482804133E-2"/>
          <c:y val="0.19996426316604524"/>
          <c:w val="0.87634561972449709"/>
          <c:h val="0.673411354954156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 5'!$I$2:$M$2</c:f>
              <c:strCache>
                <c:ptCount val="5"/>
                <c:pt idx="0">
                  <c:v>Určitě ano</c:v>
                </c:pt>
                <c:pt idx="1">
                  <c:v>spíše ano</c:v>
                </c:pt>
                <c:pt idx="2">
                  <c:v>nevím</c:v>
                </c:pt>
                <c:pt idx="3">
                  <c:v>spíše ne</c:v>
                </c:pt>
                <c:pt idx="4">
                  <c:v>určitě ne</c:v>
                </c:pt>
              </c:strCache>
            </c:strRef>
          </c:cat>
          <c:val>
            <c:numRef>
              <c:f>'Grafy 5'!$I$3:$M$3</c:f>
              <c:numCache>
                <c:formatCode>General</c:formatCode>
                <c:ptCount val="5"/>
                <c:pt idx="0">
                  <c:v>88</c:v>
                </c:pt>
                <c:pt idx="1">
                  <c:v>197</c:v>
                </c:pt>
                <c:pt idx="2">
                  <c:v>95</c:v>
                </c:pt>
                <c:pt idx="3">
                  <c:v>103</c:v>
                </c:pt>
                <c:pt idx="4">
                  <c:v>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70378368"/>
        <c:axId val="170379904"/>
      </c:barChart>
      <c:catAx>
        <c:axId val="17037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0379904"/>
        <c:crosses val="autoZero"/>
        <c:auto val="1"/>
        <c:lblAlgn val="ctr"/>
        <c:lblOffset val="100"/>
        <c:noMultiLvlLbl val="0"/>
      </c:catAx>
      <c:valAx>
        <c:axId val="17037990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0378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baseline="0"/>
              <a:t>Zúčastnil by ses podobné aktivity znova, kdybyste měl/a tu možnost ?</a:t>
            </a:r>
            <a:endParaRPr lang="cs-CZ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1081097799991467E-2"/>
          <c:y val="0.26878650648384789"/>
          <c:w val="0.88344612811240708"/>
          <c:h val="0.5895962077710210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 5'!$P$2:$T$2</c:f>
              <c:strCache>
                <c:ptCount val="5"/>
                <c:pt idx="0">
                  <c:v>určitě ano</c:v>
                </c:pt>
                <c:pt idx="1">
                  <c:v>spíše ano</c:v>
                </c:pt>
                <c:pt idx="2">
                  <c:v>nevím</c:v>
                </c:pt>
                <c:pt idx="3">
                  <c:v>spíše ne</c:v>
                </c:pt>
                <c:pt idx="4">
                  <c:v>určitě ne</c:v>
                </c:pt>
              </c:strCache>
            </c:strRef>
          </c:cat>
          <c:val>
            <c:numRef>
              <c:f>'Grafy 5'!$P$3:$T$3</c:f>
              <c:numCache>
                <c:formatCode>General</c:formatCode>
                <c:ptCount val="5"/>
                <c:pt idx="0">
                  <c:v>74</c:v>
                </c:pt>
                <c:pt idx="1">
                  <c:v>172</c:v>
                </c:pt>
                <c:pt idx="2">
                  <c:v>126</c:v>
                </c:pt>
                <c:pt idx="3">
                  <c:v>94</c:v>
                </c:pt>
                <c:pt idx="4">
                  <c:v>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70905600"/>
        <c:axId val="170907136"/>
      </c:barChart>
      <c:catAx>
        <c:axId val="17090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0907136"/>
        <c:crosses val="autoZero"/>
        <c:auto val="1"/>
        <c:lblAlgn val="ctr"/>
        <c:lblOffset val="100"/>
        <c:noMultiLvlLbl val="0"/>
      </c:catAx>
      <c:valAx>
        <c:axId val="1709071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0905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baseline="0"/>
              <a:t>Chtě/a bys přírodovědný obor studovat na střední škole ?</a:t>
            </a:r>
            <a:endParaRPr lang="cs-CZ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198519141151312"/>
          <c:y val="0.2753612159426817"/>
          <c:w val="0.85773454937545135"/>
          <c:h val="0.5895962077710210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 5'!$AD$2:$AH$2</c:f>
              <c:strCache>
                <c:ptCount val="5"/>
                <c:pt idx="0">
                  <c:v>určitě ano</c:v>
                </c:pt>
                <c:pt idx="1">
                  <c:v>spíše ano</c:v>
                </c:pt>
                <c:pt idx="2">
                  <c:v>nevím</c:v>
                </c:pt>
                <c:pt idx="3">
                  <c:v>spíše ne</c:v>
                </c:pt>
                <c:pt idx="4">
                  <c:v>určitě ne</c:v>
                </c:pt>
              </c:strCache>
            </c:strRef>
          </c:cat>
          <c:val>
            <c:numRef>
              <c:f>'Grafy 5'!$AD$3:$AH$3</c:f>
              <c:numCache>
                <c:formatCode>General</c:formatCode>
                <c:ptCount val="5"/>
                <c:pt idx="0">
                  <c:v>91</c:v>
                </c:pt>
                <c:pt idx="1">
                  <c:v>161</c:v>
                </c:pt>
                <c:pt idx="2">
                  <c:v>118</c:v>
                </c:pt>
                <c:pt idx="3">
                  <c:v>97</c:v>
                </c:pt>
                <c:pt idx="4">
                  <c:v>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71325696"/>
        <c:axId val="171331584"/>
      </c:barChart>
      <c:catAx>
        <c:axId val="17132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1331584"/>
        <c:crosses val="autoZero"/>
        <c:auto val="1"/>
        <c:lblAlgn val="ctr"/>
        <c:lblOffset val="100"/>
        <c:noMultiLvlLbl val="0"/>
      </c:catAx>
      <c:valAx>
        <c:axId val="1713315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1325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baseline="0"/>
              <a:t>Jsi ?</a:t>
            </a:r>
            <a:endParaRPr lang="cs-CZ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5238150598813354E-2"/>
          <c:y val="0.22254366665866976"/>
          <c:w val="0.85000049409440925"/>
          <c:h val="0.598266740238242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 5'!$AK$2:$AL$2</c:f>
              <c:strCache>
                <c:ptCount val="2"/>
                <c:pt idx="0">
                  <c:v>Chlapec</c:v>
                </c:pt>
                <c:pt idx="1">
                  <c:v>Dívka</c:v>
                </c:pt>
              </c:strCache>
            </c:strRef>
          </c:cat>
          <c:val>
            <c:numRef>
              <c:f>'Grafy 5'!$AK$3:$AL$3</c:f>
              <c:numCache>
                <c:formatCode>General</c:formatCode>
                <c:ptCount val="2"/>
                <c:pt idx="0">
                  <c:v>394</c:v>
                </c:pt>
                <c:pt idx="1">
                  <c:v>145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71888640"/>
        <c:axId val="171890176"/>
      </c:barChart>
      <c:catAx>
        <c:axId val="17188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1890176"/>
        <c:crosses val="autoZero"/>
        <c:auto val="1"/>
        <c:lblAlgn val="ctr"/>
        <c:lblOffset val="100"/>
        <c:noMultiLvlLbl val="0"/>
      </c:catAx>
      <c:valAx>
        <c:axId val="1718901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1888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baseline="0"/>
              <a:t>Do jaké míry očekáváš, že pro Tebe bude tato volnočasová  aktivita přínosem?</a:t>
            </a:r>
            <a:endParaRPr lang="cs-CZ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2805139186295498E-2"/>
          <c:y val="0.22222297574522484"/>
          <c:w val="0.89293361884368305"/>
          <c:h val="0.60069648131131081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'Grafy-B1C'!$B$2:$F$2</c:f>
              <c:strCache>
                <c:ptCount val="5"/>
                <c:pt idx="0">
                  <c:v>Velmi přínosná</c:v>
                </c:pt>
                <c:pt idx="1">
                  <c:v>spíše přínosná</c:v>
                </c:pt>
                <c:pt idx="2">
                  <c:v>nevím</c:v>
                </c:pt>
                <c:pt idx="3">
                  <c:v>spíše nepřínosná</c:v>
                </c:pt>
                <c:pt idx="4">
                  <c:v>zcela nepřínosná</c:v>
                </c:pt>
              </c:strCache>
            </c:strRef>
          </c:cat>
          <c:val>
            <c:numRef>
              <c:f>'Grafy-B1C'!$B$3:$F$3</c:f>
              <c:numCache>
                <c:formatCode>General</c:formatCode>
                <c:ptCount val="5"/>
                <c:pt idx="0">
                  <c:v>43</c:v>
                </c:pt>
                <c:pt idx="1">
                  <c:v>67</c:v>
                </c:pt>
                <c:pt idx="2">
                  <c:v>41</c:v>
                </c:pt>
                <c:pt idx="3">
                  <c:v>11</c:v>
                </c:pt>
                <c:pt idx="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92081536"/>
        <c:axId val="92092672"/>
      </c:barChart>
      <c:catAx>
        <c:axId val="9208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92092672"/>
        <c:crosses val="autoZero"/>
        <c:auto val="1"/>
        <c:lblAlgn val="ctr"/>
        <c:lblOffset val="100"/>
        <c:noMultiLvlLbl val="0"/>
      </c:catAx>
      <c:valAx>
        <c:axId val="920926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92081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baseline="0"/>
              <a:t>Účastnil/a ses již podobné volnočasové aktivity, kdybys měl tu možnost?</a:t>
            </a:r>
            <a:endParaRPr lang="cs-CZ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7803203661327258E-2"/>
          <c:y val="0.27974034143088983"/>
          <c:w val="0.88558352402745955"/>
          <c:h val="0.5141128961239920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'Grafy-B1C'!$I$2:$M$2</c:f>
              <c:strCache>
                <c:ptCount val="5"/>
                <c:pt idx="0">
                  <c:v>velmi bavila</c:v>
                </c:pt>
                <c:pt idx="1">
                  <c:v>spíše bavila</c:v>
                </c:pt>
                <c:pt idx="2">
                  <c:v>tak napůl</c:v>
                </c:pt>
                <c:pt idx="3">
                  <c:v>spíše nebavila</c:v>
                </c:pt>
                <c:pt idx="4">
                  <c:v>vůbec nebavila</c:v>
                </c:pt>
              </c:strCache>
            </c:strRef>
          </c:cat>
          <c:val>
            <c:numRef>
              <c:f>'Grafy-B1C'!$I$3:$M$3</c:f>
              <c:numCache>
                <c:formatCode>General</c:formatCode>
                <c:ptCount val="5"/>
                <c:pt idx="0">
                  <c:v>61</c:v>
                </c:pt>
                <c:pt idx="1">
                  <c:v>44</c:v>
                </c:pt>
                <c:pt idx="2">
                  <c:v>34</c:v>
                </c:pt>
                <c:pt idx="3">
                  <c:v>21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92195840"/>
        <c:axId val="92271360"/>
      </c:barChart>
      <c:catAx>
        <c:axId val="9219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92271360"/>
        <c:crosses val="autoZero"/>
        <c:auto val="1"/>
        <c:lblAlgn val="ctr"/>
        <c:lblOffset val="100"/>
        <c:noMultiLvlLbl val="0"/>
      </c:catAx>
      <c:valAx>
        <c:axId val="922713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92195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baseline="0"/>
              <a:t>O přírodovědná a/nebo technická témata se ?</a:t>
            </a:r>
            <a:endParaRPr lang="cs-CZ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7097676396144274E-2"/>
          <c:y val="0.25817664892325659"/>
          <c:w val="0.8866232785556587"/>
          <c:h val="0.4869924017006386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'Grafy-B1C'!$P$2:$T$2</c:f>
              <c:strCache>
                <c:ptCount val="5"/>
                <c:pt idx="0">
                  <c:v>velmi zajímám</c:v>
                </c:pt>
                <c:pt idx="1">
                  <c:v>trochu zajímám</c:v>
                </c:pt>
                <c:pt idx="2">
                  <c:v>tak napůl</c:v>
                </c:pt>
                <c:pt idx="3">
                  <c:v>spíše nezajímám</c:v>
                </c:pt>
                <c:pt idx="4">
                  <c:v>vůbec nezajímám</c:v>
                </c:pt>
              </c:strCache>
            </c:strRef>
          </c:cat>
          <c:val>
            <c:numRef>
              <c:f>'Grafy-B1C'!$P$3:$T$3</c:f>
              <c:numCache>
                <c:formatCode>General</c:formatCode>
                <c:ptCount val="5"/>
                <c:pt idx="0">
                  <c:v>61</c:v>
                </c:pt>
                <c:pt idx="1">
                  <c:v>63</c:v>
                </c:pt>
                <c:pt idx="2">
                  <c:v>30</c:v>
                </c:pt>
                <c:pt idx="3">
                  <c:v>10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92507520"/>
        <c:axId val="170909056"/>
      </c:barChart>
      <c:catAx>
        <c:axId val="9250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0909056"/>
        <c:crosses val="autoZero"/>
        <c:auto val="1"/>
        <c:lblAlgn val="ctr"/>
        <c:lblOffset val="100"/>
        <c:noMultiLvlLbl val="0"/>
      </c:catAx>
      <c:valAx>
        <c:axId val="1709090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92507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baseline="0"/>
              <a:t>Chtěl bys přírodovědný a/nebo technický obor studovat na střední škole ?</a:t>
            </a:r>
            <a:endParaRPr lang="cs-CZ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2649724245718694E-2"/>
          <c:y val="0.22222297574522484"/>
          <c:w val="0.89316425690324708"/>
          <c:h val="0.6562522252476170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'Grafy-B1C'!$W$2:$AA$2</c:f>
              <c:strCache>
                <c:ptCount val="5"/>
                <c:pt idx="0">
                  <c:v>určitě ano</c:v>
                </c:pt>
                <c:pt idx="1">
                  <c:v>spíše ano</c:v>
                </c:pt>
                <c:pt idx="2">
                  <c:v>nevím</c:v>
                </c:pt>
                <c:pt idx="3">
                  <c:v>spíše ne</c:v>
                </c:pt>
                <c:pt idx="4">
                  <c:v>určitě ne</c:v>
                </c:pt>
              </c:strCache>
            </c:strRef>
          </c:cat>
          <c:val>
            <c:numRef>
              <c:f>'Grafy-B1C'!$W$3:$AA$3</c:f>
              <c:numCache>
                <c:formatCode>General</c:formatCode>
                <c:ptCount val="5"/>
                <c:pt idx="0">
                  <c:v>30</c:v>
                </c:pt>
                <c:pt idx="1">
                  <c:v>52</c:v>
                </c:pt>
                <c:pt idx="2">
                  <c:v>36</c:v>
                </c:pt>
                <c:pt idx="3">
                  <c:v>26</c:v>
                </c:pt>
                <c:pt idx="4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74873216"/>
        <c:axId val="174895488"/>
      </c:barChart>
      <c:catAx>
        <c:axId val="17487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4895488"/>
        <c:crosses val="autoZero"/>
        <c:auto val="1"/>
        <c:lblAlgn val="ctr"/>
        <c:lblOffset val="100"/>
        <c:noMultiLvlLbl val="0"/>
      </c:catAx>
      <c:valAx>
        <c:axId val="1748954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4873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/>
              <a:t>Účastnil</a:t>
            </a:r>
            <a:r>
              <a:rPr lang="cs-CZ" baseline="0"/>
              <a:t> ses již podobné volnočasové aktivity ?</a:t>
            </a:r>
            <a:endParaRPr lang="cs-CZ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956533637536394"/>
          <c:y val="0.26878650648384789"/>
          <c:w val="0.82337038458489242"/>
          <c:h val="0.5895962077710210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'Grafy4(a)'!$I$2:$K$2</c:f>
              <c:strCache>
                <c:ptCount val="3"/>
                <c:pt idx="0">
                  <c:v> ano</c:v>
                </c:pt>
                <c:pt idx="1">
                  <c:v>ne</c:v>
                </c:pt>
                <c:pt idx="2">
                  <c:v>nevím</c:v>
                </c:pt>
              </c:strCache>
            </c:strRef>
          </c:cat>
          <c:val>
            <c:numRef>
              <c:f>'Grafy4(a)'!$I$3:$K$3</c:f>
              <c:numCache>
                <c:formatCode>General</c:formatCode>
                <c:ptCount val="3"/>
                <c:pt idx="0">
                  <c:v>13</c:v>
                </c:pt>
                <c:pt idx="1">
                  <c:v>51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08611840"/>
        <c:axId val="108617728"/>
      </c:barChart>
      <c:catAx>
        <c:axId val="10861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08617728"/>
        <c:crosses val="autoZero"/>
        <c:auto val="1"/>
        <c:lblAlgn val="ctr"/>
        <c:lblOffset val="100"/>
        <c:noMultiLvlLbl val="0"/>
      </c:catAx>
      <c:valAx>
        <c:axId val="10861772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08611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baseline="0"/>
              <a:t>Jsi ?</a:t>
            </a:r>
            <a:endParaRPr lang="cs-CZ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7435984755532641"/>
          <c:y val="0.18750063578503351"/>
          <c:w val="0.82051692967212342"/>
          <c:h val="0.6562522252476170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'Grafy-B1C'!$AD$2:$AE$2</c:f>
              <c:strCache>
                <c:ptCount val="2"/>
                <c:pt idx="0">
                  <c:v>Chlapec</c:v>
                </c:pt>
                <c:pt idx="1">
                  <c:v>Dívka</c:v>
                </c:pt>
              </c:strCache>
            </c:strRef>
          </c:cat>
          <c:val>
            <c:numRef>
              <c:f>'Grafy-B1C'!$AD$3:$AE$3</c:f>
              <c:numCache>
                <c:formatCode>General</c:formatCode>
                <c:ptCount val="2"/>
                <c:pt idx="0">
                  <c:v>156</c:v>
                </c:pt>
                <c:pt idx="1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75171840"/>
        <c:axId val="175179648"/>
      </c:barChart>
      <c:catAx>
        <c:axId val="17517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5179648"/>
        <c:crosses val="autoZero"/>
        <c:auto val="1"/>
        <c:lblAlgn val="ctr"/>
        <c:lblOffset val="100"/>
        <c:noMultiLvlLbl val="0"/>
      </c:catAx>
      <c:valAx>
        <c:axId val="1751796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5171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baseline="0"/>
              <a:t>Jsi ?</a:t>
            </a:r>
            <a:endParaRPr lang="cs-CZ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7435984755532646"/>
          <c:y val="0.18750063578503356"/>
          <c:w val="0.8205169296721232"/>
          <c:h val="0.6562522252476170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'Grafy-B1C'!$AH$2:$AI$2</c:f>
              <c:strCache>
                <c:ptCount val="2"/>
                <c:pt idx="0">
                  <c:v>žák základní školy</c:v>
                </c:pt>
                <c:pt idx="1">
                  <c:v>žák střední školy</c:v>
                </c:pt>
              </c:strCache>
            </c:strRef>
          </c:cat>
          <c:val>
            <c:numRef>
              <c:f>'Grafy-B1C'!$AH$3:$AI$3</c:f>
              <c:numCache>
                <c:formatCode>General</c:formatCode>
                <c:ptCount val="2"/>
                <c:pt idx="0">
                  <c:v>101</c:v>
                </c:pt>
                <c:pt idx="1">
                  <c:v>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75934464"/>
        <c:axId val="175953408"/>
      </c:barChart>
      <c:catAx>
        <c:axId val="17593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5953408"/>
        <c:crosses val="autoZero"/>
        <c:auto val="1"/>
        <c:lblAlgn val="ctr"/>
        <c:lblOffset val="100"/>
        <c:noMultiLvlLbl val="0"/>
      </c:catAx>
      <c:valAx>
        <c:axId val="1759534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75934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/>
              <a:t>O</a:t>
            </a:r>
            <a:r>
              <a:rPr lang="cs-CZ" baseline="0"/>
              <a:t> přírodovědná a/nebo technická témata se?</a:t>
            </a:r>
            <a:endParaRPr lang="cs-CZ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3333363172755212E-2"/>
          <c:y val="0.18786153678978615"/>
          <c:w val="0.89333369683174524"/>
          <c:h val="0.6069372727054629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'Grafy4(a)'!$N$2:$R$2</c:f>
              <c:strCache>
                <c:ptCount val="5"/>
                <c:pt idx="0">
                  <c:v>velmi zajímám</c:v>
                </c:pt>
                <c:pt idx="1">
                  <c:v>trochu zajímám</c:v>
                </c:pt>
                <c:pt idx="2">
                  <c:v>tak napůl</c:v>
                </c:pt>
                <c:pt idx="3">
                  <c:v>spíše nezajímám</c:v>
                </c:pt>
                <c:pt idx="4">
                  <c:v>vůbec nezajímám</c:v>
                </c:pt>
              </c:strCache>
            </c:strRef>
          </c:cat>
          <c:val>
            <c:numRef>
              <c:f>'Grafy4(a)'!$N$3:$R$3</c:f>
              <c:numCache>
                <c:formatCode>General</c:formatCode>
                <c:ptCount val="5"/>
                <c:pt idx="0">
                  <c:v>19</c:v>
                </c:pt>
                <c:pt idx="1">
                  <c:v>13</c:v>
                </c:pt>
                <c:pt idx="2">
                  <c:v>26</c:v>
                </c:pt>
                <c:pt idx="3">
                  <c:v>5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67030784"/>
        <c:axId val="167032320"/>
      </c:barChart>
      <c:catAx>
        <c:axId val="16703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67032320"/>
        <c:crosses val="autoZero"/>
        <c:auto val="1"/>
        <c:lblAlgn val="ctr"/>
        <c:lblOffset val="100"/>
        <c:noMultiLvlLbl val="0"/>
      </c:catAx>
      <c:valAx>
        <c:axId val="1670323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67030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baseline="0"/>
              <a:t>Chtě/a bys přírodovědný obor studovat na vyšší odborné/vysoké škole ?</a:t>
            </a:r>
            <a:endParaRPr lang="cs-CZ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8709764748618594E-2"/>
          <c:y val="0.26878650648384789"/>
          <c:w val="0.8689524683330595"/>
          <c:h val="0.5895962077710210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'Grafy4(a)'!$U$2:$Y$2</c:f>
              <c:strCache>
                <c:ptCount val="5"/>
                <c:pt idx="0">
                  <c:v>určitě ano</c:v>
                </c:pt>
                <c:pt idx="1">
                  <c:v>spíše ano</c:v>
                </c:pt>
                <c:pt idx="2">
                  <c:v>nevím</c:v>
                </c:pt>
                <c:pt idx="3">
                  <c:v>spíše ne</c:v>
                </c:pt>
                <c:pt idx="4">
                  <c:v>vůbec ne</c:v>
                </c:pt>
              </c:strCache>
            </c:strRef>
          </c:cat>
          <c:val>
            <c:numRef>
              <c:f>'Grafy4(a)'!$U$3:$Y$3</c:f>
              <c:numCache>
                <c:formatCode>General</c:formatCode>
                <c:ptCount val="5"/>
                <c:pt idx="0">
                  <c:v>5</c:v>
                </c:pt>
                <c:pt idx="1">
                  <c:v>14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67822848"/>
        <c:axId val="167824384"/>
      </c:barChart>
      <c:catAx>
        <c:axId val="16782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67824384"/>
        <c:crosses val="autoZero"/>
        <c:auto val="1"/>
        <c:lblAlgn val="ctr"/>
        <c:lblOffset val="100"/>
        <c:noMultiLvlLbl val="0"/>
      </c:catAx>
      <c:valAx>
        <c:axId val="1678243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67822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baseline="0"/>
              <a:t>Jsi ?</a:t>
            </a:r>
            <a:endParaRPr lang="cs-CZ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384641650461733"/>
          <c:y val="0.18786153678978615"/>
          <c:w val="0.77272859198910071"/>
          <c:h val="0.673411354954156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'Grafy4(a)'!$AB$2:$AC$2</c:f>
              <c:strCache>
                <c:ptCount val="2"/>
                <c:pt idx="0">
                  <c:v>Chlapec</c:v>
                </c:pt>
                <c:pt idx="1">
                  <c:v>Dívka</c:v>
                </c:pt>
              </c:strCache>
            </c:strRef>
          </c:cat>
          <c:val>
            <c:numRef>
              <c:f>'Grafy4(a)'!$AB$3:$AC$3</c:f>
              <c:numCache>
                <c:formatCode>General</c:formatCode>
                <c:ptCount val="2"/>
                <c:pt idx="0">
                  <c:v>64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68057856"/>
        <c:axId val="168063744"/>
      </c:barChart>
      <c:catAx>
        <c:axId val="16805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68063744"/>
        <c:crosses val="autoZero"/>
        <c:auto val="1"/>
        <c:lblAlgn val="ctr"/>
        <c:lblOffset val="100"/>
        <c:noMultiLvlLbl val="0"/>
      </c:catAx>
      <c:valAx>
        <c:axId val="1680637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68057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baseline="0"/>
              <a:t>Do jaké míry byla pro Tebe  tato volnočasová aktivita přínosem?</a:t>
            </a:r>
            <a:endParaRPr lang="cs-CZ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4703041070009663E-2"/>
          <c:y val="0.26878650648384789"/>
          <c:w val="0.88964530728829672"/>
          <c:h val="0.5289024805004748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'Grafy4b '!$B$2:$F$2</c:f>
              <c:strCache>
                <c:ptCount val="5"/>
                <c:pt idx="0">
                  <c:v>Velmi přínosná</c:v>
                </c:pt>
                <c:pt idx="1">
                  <c:v>spíše přínosná</c:v>
                </c:pt>
                <c:pt idx="2">
                  <c:v>nevím</c:v>
                </c:pt>
                <c:pt idx="3">
                  <c:v>spíše nepřínosná</c:v>
                </c:pt>
                <c:pt idx="4">
                  <c:v>zcela nepřínosná</c:v>
                </c:pt>
              </c:strCache>
            </c:strRef>
          </c:cat>
          <c:val>
            <c:numRef>
              <c:f>'Grafy4b '!$B$3:$F$3</c:f>
              <c:numCache>
                <c:formatCode>General</c:formatCode>
                <c:ptCount val="5"/>
                <c:pt idx="0">
                  <c:v>24</c:v>
                </c:pt>
                <c:pt idx="1">
                  <c:v>20</c:v>
                </c:pt>
                <c:pt idx="2">
                  <c:v>15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91485696"/>
        <c:axId val="91487232"/>
      </c:barChart>
      <c:catAx>
        <c:axId val="9148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91487232"/>
        <c:crosses val="autoZero"/>
        <c:auto val="1"/>
        <c:lblAlgn val="ctr"/>
        <c:lblOffset val="100"/>
        <c:noMultiLvlLbl val="0"/>
      </c:catAx>
      <c:valAx>
        <c:axId val="914872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91485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/>
              <a:t>Zúčastnil</a:t>
            </a:r>
            <a:r>
              <a:rPr lang="cs-CZ" baseline="0"/>
              <a:t> by ses  podobné volnočasové aktivity znovu, kdybys měl tu možnost ?</a:t>
            </a:r>
            <a:endParaRPr lang="cs-CZ"/>
          </a:p>
        </c:rich>
      </c:tx>
      <c:layout>
        <c:manualLayout>
          <c:xMode val="edge"/>
          <c:yMode val="edge"/>
          <c:x val="0.16213123359580051"/>
          <c:y val="6.018518518518518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8853184596887255E-2"/>
          <c:y val="0.3499138203374712"/>
          <c:w val="0.88351409105148671"/>
          <c:h val="0.502200949602319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'Grafy4b '!$I$2:$M$2</c:f>
              <c:strCache>
                <c:ptCount val="5"/>
                <c:pt idx="0">
                  <c:v>Určitě ano</c:v>
                </c:pt>
                <c:pt idx="1">
                  <c:v>spíše ano</c:v>
                </c:pt>
                <c:pt idx="2">
                  <c:v>nevím</c:v>
                </c:pt>
                <c:pt idx="3">
                  <c:v>spíše ne</c:v>
                </c:pt>
                <c:pt idx="4">
                  <c:v>určitě ne</c:v>
                </c:pt>
              </c:strCache>
            </c:strRef>
          </c:cat>
          <c:val>
            <c:numRef>
              <c:f>'Grafy4b '!$I$3:$M$3</c:f>
              <c:numCache>
                <c:formatCode>General</c:formatCode>
                <c:ptCount val="5"/>
                <c:pt idx="0">
                  <c:v>21</c:v>
                </c:pt>
                <c:pt idx="1">
                  <c:v>26</c:v>
                </c:pt>
                <c:pt idx="2">
                  <c:v>12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68900864"/>
        <c:axId val="168902656"/>
      </c:barChart>
      <c:catAx>
        <c:axId val="16890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68902656"/>
        <c:crosses val="autoZero"/>
        <c:auto val="1"/>
        <c:lblAlgn val="ctr"/>
        <c:lblOffset val="100"/>
        <c:noMultiLvlLbl val="0"/>
      </c:catAx>
      <c:valAx>
        <c:axId val="1689026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68900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/>
              <a:t>O</a:t>
            </a:r>
            <a:r>
              <a:rPr lang="cs-CZ" baseline="0"/>
              <a:t> přírodovědná a/nebo technická témata se?</a:t>
            </a:r>
            <a:endParaRPr lang="cs-CZ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4324339649992188E-2"/>
          <c:y val="0.18786153678978615"/>
          <c:w val="0.89020288626240629"/>
          <c:h val="0.6069372727054629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'Grafy4b '!$P$2:$T$2</c:f>
              <c:strCache>
                <c:ptCount val="5"/>
                <c:pt idx="0">
                  <c:v>velmi zajímám</c:v>
                </c:pt>
                <c:pt idx="1">
                  <c:v>trochu zajímám</c:v>
                </c:pt>
                <c:pt idx="2">
                  <c:v>tak napůl</c:v>
                </c:pt>
                <c:pt idx="3">
                  <c:v>spíše nezajímám</c:v>
                </c:pt>
                <c:pt idx="4">
                  <c:v>vůbec nezajímám</c:v>
                </c:pt>
              </c:strCache>
            </c:strRef>
          </c:cat>
          <c:val>
            <c:numRef>
              <c:f>'Grafy4b '!$P$3:$T$3</c:f>
              <c:numCache>
                <c:formatCode>General</c:formatCode>
                <c:ptCount val="5"/>
                <c:pt idx="0">
                  <c:v>27</c:v>
                </c:pt>
                <c:pt idx="1">
                  <c:v>24</c:v>
                </c:pt>
                <c:pt idx="2">
                  <c:v>11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68689664"/>
        <c:axId val="168691200"/>
      </c:barChart>
      <c:catAx>
        <c:axId val="16868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68691200"/>
        <c:crosses val="autoZero"/>
        <c:auto val="1"/>
        <c:lblAlgn val="ctr"/>
        <c:lblOffset val="100"/>
        <c:noMultiLvlLbl val="0"/>
      </c:catAx>
      <c:valAx>
        <c:axId val="1686912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686896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cs-CZ" baseline="0"/>
              <a:t>Chtě/a bys přírodovědný obor studovat na vyšší odborné/vysoké škole ?</a:t>
            </a:r>
            <a:endParaRPr lang="cs-CZ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8709764748618594E-2"/>
          <c:y val="0.26878650648384789"/>
          <c:w val="0.8689524683330595"/>
          <c:h val="0.5895962077710210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'Grafy4b '!$W$2:$AA$2</c:f>
              <c:strCache>
                <c:ptCount val="5"/>
                <c:pt idx="0">
                  <c:v>určitě ano</c:v>
                </c:pt>
                <c:pt idx="1">
                  <c:v>spíše ano</c:v>
                </c:pt>
                <c:pt idx="2">
                  <c:v>nevím</c:v>
                </c:pt>
                <c:pt idx="3">
                  <c:v>spíše ne</c:v>
                </c:pt>
                <c:pt idx="4">
                  <c:v>určitě ne</c:v>
                </c:pt>
              </c:strCache>
            </c:strRef>
          </c:cat>
          <c:val>
            <c:numRef>
              <c:f>'Grafy4b '!$W$3:$AA$3</c:f>
              <c:numCache>
                <c:formatCode>General</c:formatCode>
                <c:ptCount val="5"/>
                <c:pt idx="0">
                  <c:v>8</c:v>
                </c:pt>
                <c:pt idx="1">
                  <c:v>12</c:v>
                </c:pt>
                <c:pt idx="2">
                  <c:v>19</c:v>
                </c:pt>
                <c:pt idx="3">
                  <c:v>16</c:v>
                </c:pt>
                <c:pt idx="4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69240064"/>
        <c:axId val="169241600"/>
      </c:barChart>
      <c:catAx>
        <c:axId val="16924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69241600"/>
        <c:crosses val="autoZero"/>
        <c:auto val="1"/>
        <c:lblAlgn val="ctr"/>
        <c:lblOffset val="100"/>
        <c:noMultiLvlLbl val="0"/>
      </c:catAx>
      <c:valAx>
        <c:axId val="1692416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69240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841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841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BFABE-D0A9-4914-BE1F-201F4351AA5D}" type="datetimeFigureOut">
              <a:rPr lang="cs-CZ" smtClean="0"/>
              <a:t>25.6.2015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166218"/>
            <a:ext cx="2971800" cy="4841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166218"/>
            <a:ext cx="2971800" cy="4841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6B17C-845C-4DCF-B1F0-8CFC86514C7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411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841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841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cs-CZ" noProof="0" smtClean="0"/>
              <a:t>25.6.2015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1206500"/>
            <a:ext cx="57912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1" y="4644261"/>
            <a:ext cx="5486400" cy="37998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dirty="0" smtClean="0"/>
              <a:t>Kliknutím lze upravit styly předlohy textu.</a:t>
            </a:r>
          </a:p>
          <a:p>
            <a:pPr lvl="1"/>
            <a:r>
              <a:rPr lang="cs-CZ" noProof="0" dirty="0" smtClean="0"/>
              <a:t>Druhá úroveň</a:t>
            </a:r>
          </a:p>
          <a:p>
            <a:pPr lvl="2"/>
            <a:r>
              <a:rPr lang="cs-CZ" noProof="0" dirty="0" smtClean="0"/>
              <a:t>Třetí úroveň</a:t>
            </a:r>
          </a:p>
          <a:p>
            <a:pPr lvl="3"/>
            <a:r>
              <a:rPr lang="cs-CZ" noProof="0" dirty="0" smtClean="0"/>
              <a:t>Čtvrtá úroveň</a:t>
            </a:r>
          </a:p>
          <a:p>
            <a:pPr lvl="4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4"/>
          </p:nvPr>
        </p:nvSpPr>
        <p:spPr>
          <a:xfrm>
            <a:off x="0" y="9166218"/>
            <a:ext cx="2971800" cy="4841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166218"/>
            <a:ext cx="2971800" cy="4841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1206500"/>
            <a:ext cx="5791200" cy="3257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DF61EA0F-A667-4B49-8422-0062BC55E249}" type="slidenum">
              <a:rPr lang="en-US" sz="1200" b="0" i="0">
                <a:latin typeface="Calibri"/>
                <a:ea typeface="+mn-ea"/>
                <a:cs typeface="+mn-cs"/>
              </a:rPr>
              <a:t>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1206500"/>
            <a:ext cx="5791200" cy="3257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r>
              <a:rPr lang="en-US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Když jste v </a:t>
            </a:r>
            <a:r>
              <a:rPr lang="en-US" sz="1200" b="0" i="0" baseline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režimu prezentace a chcete se dostat do centra Začínáme s PowerPointem, klikněte na šipku.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DF61EA0F-A667-4B49-8422-0062BC55E249}" type="slidenum">
              <a:rPr lang="en-US" sz="1200" b="0" i="0">
                <a:latin typeface="Calibri"/>
                <a:ea typeface="+mn-ea"/>
                <a:cs typeface="+mn-cs"/>
              </a:rPr>
              <a:t>19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196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0" y="2061006"/>
            <a:ext cx="1051560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2" y="5110609"/>
            <a:ext cx="6705599" cy="11377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2800">
                <a:solidFill>
                  <a:srgbClr val="D2472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 smtClean="0"/>
              <a:t>Kliknutím lze upravit styl předlohy.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cs-CZ" noProof="0" smtClean="0"/>
              <a:t>25.6.2015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8" name="Obdélník 7"/>
          <p:cNvSpPr/>
          <p:nvPr userDrawn="1"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noProof="0" dirty="0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cs-CZ" noProof="0" smtClean="0"/>
              <a:t>25.6.2015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8" name="Obdélník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noProof="0" dirty="0"/>
          </a:p>
        </p:txBody>
      </p:sp>
    </p:spTree>
    <p:extLst>
      <p:ext uri="{BB962C8B-B14F-4D97-AF65-F5344CB8AC3E}">
        <p14:creationId xmlns:p14="http://schemas.microsoft.com/office/powerpoint/2010/main" val="596921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noProof="0" dirty="0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0215419" y="365125"/>
            <a:ext cx="1819564" cy="5811838"/>
          </a:xfrm>
        </p:spPr>
        <p:txBody>
          <a:bodyPr vert="eaVert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cs-CZ" noProof="0" smtClean="0"/>
              <a:t>25.6.2015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8" name="Obdélník 7"/>
          <p:cNvSpPr/>
          <p:nvPr userDrawn="1"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noProof="0" dirty="0"/>
          </a:p>
        </p:txBody>
      </p:sp>
    </p:spTree>
    <p:extLst>
      <p:ext uri="{BB962C8B-B14F-4D97-AF65-F5344CB8AC3E}">
        <p14:creationId xmlns:p14="http://schemas.microsoft.com/office/powerpoint/2010/main" val="1302266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825625"/>
            <a:ext cx="4167753" cy="435133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Aft>
                <a:spcPts val="1200"/>
              </a:spcAft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50000"/>
              </a:lnSpc>
              <a:spcAft>
                <a:spcPts val="12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50000"/>
              </a:lnSpc>
              <a:spcAft>
                <a:spcPts val="1200"/>
              </a:spcAft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cs-CZ" noProof="0" smtClean="0"/>
              <a:t>25.6.2015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8" name="Obdélník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noProof="0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2402238"/>
            <a:ext cx="4508715" cy="2187227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rgbClr val="D24726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23308" y="2402237"/>
            <a:ext cx="5269424" cy="2187226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cs-CZ" noProof="0" smtClean="0"/>
              <a:t>25.6.2015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8" name="Obdélník 7"/>
          <p:cNvSpPr/>
          <p:nvPr userDrawn="1"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noProof="0" dirty="0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Kliknutím lze upravit styly předlohy textu.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Druhá úroveň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Třetí úroveň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Čtvrtá úroveň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Kliknutím lze upravit styly předlohy textu.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Druhá úroveň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Třetí úroveň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Čtvrtá úroveň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datum 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cs-CZ" noProof="0" smtClean="0"/>
              <a:t>25.6.2015</a:t>
            </a:fld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9" name="Obdélník 8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noProof="0" dirty="0"/>
          </a:p>
        </p:txBody>
      </p:sp>
    </p:spTree>
    <p:extLst>
      <p:ext uri="{BB962C8B-B14F-4D97-AF65-F5344CB8AC3E}">
        <p14:creationId xmlns:p14="http://schemas.microsoft.com/office/powerpoint/2010/main" val="332822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0"/>
            <a:ext cx="10737851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1851" y="2193927"/>
            <a:ext cx="5156200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Kliknutím lze upravit styly předlohy textu.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Druhá úroveň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Třetí úroveň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Čtvrtá úroveň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89664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89664" y="2193927"/>
            <a:ext cx="5157787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Kliknutím lze upravit styly předlohy textu.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Druhá úroveň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Třetí úroveň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Čtvrtá úroveň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cs-CZ" noProof="0" smtClean="0"/>
              <a:t>25.6.2015</a:t>
            </a:fld>
            <a:endParaRPr lang="cs-CZ" noProof="0" dirty="0"/>
          </a:p>
        </p:txBody>
      </p:sp>
      <p:sp>
        <p:nvSpPr>
          <p:cNvPr id="8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11" name="Obdélník 10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noProof="0" dirty="0"/>
          </a:p>
        </p:txBody>
      </p:sp>
    </p:spTree>
    <p:extLst>
      <p:ext uri="{BB962C8B-B14F-4D97-AF65-F5344CB8AC3E}">
        <p14:creationId xmlns:p14="http://schemas.microsoft.com/office/powerpoint/2010/main" val="360602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cs-CZ" noProof="0" smtClean="0"/>
              <a:t>25.6.2015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7" name="Obdélník 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noProof="0" dirty="0"/>
          </a:p>
        </p:txBody>
      </p:sp>
    </p:spTree>
    <p:extLst>
      <p:ext uri="{BB962C8B-B14F-4D97-AF65-F5344CB8AC3E}">
        <p14:creationId xmlns:p14="http://schemas.microsoft.com/office/powerpoint/2010/main" val="100814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cs-CZ" noProof="0" smtClean="0"/>
              <a:t>25.6.2015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037432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Kliknutím lze upravit styly předlohy textu.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Druhá úroveň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Třetí úroveň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Čtvrtá úroveň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5" name="Zástupný symbol pro datum 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cs-CZ" noProof="0" smtClean="0"/>
              <a:t>25.6.2015</a:t>
            </a:fld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784193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5" name="Zástupný symbol pro datum 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cs-CZ" noProof="0" smtClean="0"/>
              <a:t>25.6.2015</a:t>
            </a:fld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161095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noProof="0" dirty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dirty="0" smtClean="0"/>
              <a:t>Kliknutím lze upravit styly předlohy textu.</a:t>
            </a:r>
          </a:p>
          <a:p>
            <a:pPr lvl="1"/>
            <a:r>
              <a:rPr lang="cs-CZ" noProof="0" dirty="0" smtClean="0"/>
              <a:t>Druhá úroveň</a:t>
            </a:r>
          </a:p>
          <a:p>
            <a:pPr lvl="2"/>
            <a:r>
              <a:rPr lang="cs-CZ" noProof="0" dirty="0" smtClean="0"/>
              <a:t>Třetí úroveň</a:t>
            </a:r>
          </a:p>
          <a:p>
            <a:pPr lvl="3"/>
            <a:r>
              <a:rPr lang="cs-CZ" noProof="0" dirty="0" smtClean="0"/>
              <a:t>Čtvrtá úroveň</a:t>
            </a:r>
          </a:p>
          <a:p>
            <a:pPr lvl="4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EBAAA-29B5-4AF5-BC5F-7E580C29002D}" type="datetimeFigureOut">
              <a:rPr lang="cs-CZ" noProof="0" smtClean="0"/>
              <a:t>25.6.2015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0EDB8-5305-433F-BE41-D7A86D811DB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chart" Target="../charts/chart21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o15.officeredir.microsoft.com/r/rlid2013GettingStartedCntrPPT?clid=102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2" y="1401979"/>
            <a:ext cx="10515600" cy="2387600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cs-CZ" sz="3600" dirty="0"/>
              <a:t>PROJEKT CZ.1.07/1.1.00/44.0010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3100" dirty="0" smtClean="0"/>
              <a:t>CENTRA </a:t>
            </a:r>
            <a:r>
              <a:rPr lang="cs-CZ" sz="3100" dirty="0"/>
              <a:t>PŘÍRODOVĚDNÉHO A TECHNICKÉHO VZDĚLÁVÁNÍ PRO MODERNÍ VÝUKU ŽÁKŮ STŘEDNÍCH A ZÁKLADNÍCH ŠKOL VE ZLÍNSKÉM KRAJI</a:t>
            </a:r>
            <a:br>
              <a:rPr lang="cs-CZ" sz="3100" dirty="0"/>
            </a:br>
            <a:endParaRPr lang="cs-CZ" sz="3100" b="0" i="0" dirty="0">
              <a:solidFill>
                <a:schemeClr val="bg1"/>
              </a:solidFill>
              <a:latin typeface="Segoe UI Ligh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25813" y="4945853"/>
            <a:ext cx="6705599" cy="853586"/>
          </a:xfrm>
        </p:spPr>
        <p:txBody>
          <a:bodyPr>
            <a:normAutofit/>
          </a:bodyPr>
          <a:lstStyle/>
          <a:p>
            <a:pPr algn="ctr">
              <a:spcBef>
                <a:spcPts val="6"/>
              </a:spcBef>
            </a:pPr>
            <a:r>
              <a:rPr lang="cs-CZ" dirty="0">
                <a:latin typeface="Arial Black" panose="020B0A04020102020204" pitchFamily="34" charset="0"/>
              </a:rPr>
              <a:t>1. 9. 2013 – 30. 6. 2015</a:t>
            </a:r>
          </a:p>
          <a:p>
            <a:pPr marL="0" indent="0" algn="ctr">
              <a:lnSpc>
                <a:spcPct val="150000"/>
              </a:lnSpc>
              <a:spcBef>
                <a:spcPts val="6"/>
              </a:spcBef>
              <a:buNone/>
            </a:pPr>
            <a:endParaRPr lang="cs-CZ" sz="2800" b="0" i="0" dirty="0">
              <a:solidFill>
                <a:srgbClr val="D24726"/>
              </a:solidFill>
              <a:latin typeface="Segoe UI Light"/>
            </a:endParaRPr>
          </a:p>
        </p:txBody>
      </p:sp>
      <p:pic>
        <p:nvPicPr>
          <p:cNvPr id="4" name="Obrázek 3" descr="symbol_horn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974" y="133882"/>
            <a:ext cx="6341110" cy="59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1" descr="LOGA UNIV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169" y="3345162"/>
            <a:ext cx="5760720" cy="14033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2625813" y="5904786"/>
            <a:ext cx="6705599" cy="853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 kern="1200">
                <a:solidFill>
                  <a:srgbClr val="D24726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"/>
              </a:spcBef>
            </a:pPr>
            <a:endParaRPr lang="cs-CZ" dirty="0" smtClean="0"/>
          </a:p>
          <a:p>
            <a:pPr>
              <a:spcBef>
                <a:spcPts val="6"/>
              </a:spcBef>
            </a:pPr>
            <a:endParaRPr lang="cs-CZ" dirty="0">
              <a:latin typeface="Segoe UI Ligh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981084" y="5904786"/>
            <a:ext cx="6096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Tento projekt je spolufinancován Evropským sociálním fondem a státním rozpočtem České republiky.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DSC011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470" y="4929783"/>
            <a:ext cx="320695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DSC011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89" y="2979349"/>
            <a:ext cx="319193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 descr="DSC011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288" y="1050830"/>
            <a:ext cx="319193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DSC011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2" y="1050831"/>
            <a:ext cx="319193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 descr="DSC011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308" y="1050829"/>
            <a:ext cx="319193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DSC011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50" y="2979574"/>
            <a:ext cx="320425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3" descr="DSC011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2" y="4929783"/>
            <a:ext cx="320920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 descr="DSC011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39" y="4929783"/>
            <a:ext cx="318990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3" descr="Popis: G:\Kroužek\Výrobky\DSC0115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39" y="2979574"/>
            <a:ext cx="320151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935665"/>
          </a:xfrm>
        </p:spPr>
        <p:txBody>
          <a:bodyPr/>
          <a:lstStyle/>
          <a:p>
            <a:r>
              <a:rPr lang="cs-CZ" b="1" dirty="0" smtClean="0"/>
              <a:t>Práce žáků ZŠ ve volnočasových aktivitách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1801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 descr="Popis: G:\Kroužek\Výrobky\DSC01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2" b="1312"/>
          <a:stretch>
            <a:fillRect/>
          </a:stretch>
        </p:blipFill>
        <p:spPr bwMode="auto">
          <a:xfrm>
            <a:off x="209952" y="1464599"/>
            <a:ext cx="2496000" cy="249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2" descr="Popis: G:\Kroužek\Výrobky\DSC01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587" y="1463862"/>
            <a:ext cx="2496000" cy="249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4" descr="Popis: G:\Kroužek\Výrobky\DSC011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7" y="1381905"/>
            <a:ext cx="5280587" cy="528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5" descr="Popis: G:\Kroužek\Výrobky\DSC011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587" y="4155332"/>
            <a:ext cx="2496000" cy="249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DSC011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52" y="4168439"/>
            <a:ext cx="2496000" cy="248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935665"/>
          </a:xfrm>
        </p:spPr>
        <p:txBody>
          <a:bodyPr/>
          <a:lstStyle/>
          <a:p>
            <a:r>
              <a:rPr lang="cs-CZ" b="1" dirty="0" smtClean="0"/>
              <a:t>Práce žáků ZŠ ve volnočasových aktivitách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8616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C:\Users\user\Desktop\SP UFD U2\Publicita\Kroužek Elektrolaboratoř-DEMEL\01-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16" y="1001451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C:\Users\user\Desktop\SP UFD U2\Publicita\Kroužek Elektrolaboratoř-DEMEL\01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867" y="1001451"/>
            <a:ext cx="31999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C:\Users\user\Desktop\SP UFD U2\Publicita\Kroužek Elektrolaboratoř-DEMEL\01-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543" y="1001451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 descr="C:\Users\user\Desktop\SP UFD U2\Publicita\Kroužek Elektrolaboratoř-DEMEL\01-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12" y="4905031"/>
            <a:ext cx="320000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C:\Users\user\Desktop\SP UFD U2\Publicita\Kroužek Elektrolaboratoř-DEMEL\01-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16" y="2920618"/>
            <a:ext cx="31999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C:\Users\user\Desktop\SP UFD U2\Publicita\Kroužek Elektrolaboratoř-DEMEL\01-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543" y="2920618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user\Desktop\SP UFD U2\Publicita\Kroužek Elektrolaboratoř-DEMEL\01-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866" y="4905031"/>
            <a:ext cx="31999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user\Desktop\SP UFD U2\Publicita\Kroužek Elektrolaboratoř-DEMEL\01-3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866" y="2920618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user\Desktop\SP UFD U2\Publicita\Kroužek Elektrolaboratoř-DEMEL\01-3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543" y="4905031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935665"/>
          </a:xfrm>
        </p:spPr>
        <p:txBody>
          <a:bodyPr/>
          <a:lstStyle/>
          <a:p>
            <a:r>
              <a:rPr lang="cs-CZ" b="1" dirty="0" smtClean="0"/>
              <a:t>Práce  žáků ZŠ ve volnočasových aktivitách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41642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3284" y="0"/>
            <a:ext cx="11717079" cy="120886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cs-CZ" b="1" dirty="0" smtClean="0">
                <a:latin typeface="Segoe UI Light"/>
              </a:rPr>
              <a:t>Evaluační zpráva </a:t>
            </a:r>
            <a:r>
              <a:rPr lang="cs-CZ" b="1" dirty="0"/>
              <a:t>– klíčová aktivita </a:t>
            </a:r>
            <a:r>
              <a:rPr lang="cs-CZ" b="1" dirty="0" smtClean="0"/>
              <a:t>A2d žáci střední školy  </a:t>
            </a:r>
            <a:r>
              <a:rPr lang="cs-CZ" b="1" dirty="0"/>
              <a:t>– </a:t>
            </a:r>
            <a:r>
              <a:rPr lang="cs-CZ" b="1" dirty="0" smtClean="0"/>
              <a:t>na začátku  </a:t>
            </a:r>
            <a:r>
              <a:rPr lang="cs-CZ" b="1" dirty="0"/>
              <a:t>aktivity</a:t>
            </a:r>
            <a:endParaRPr lang="cs-CZ" b="1" i="0" dirty="0">
              <a:latin typeface="Segoe UI Light"/>
            </a:endParaRPr>
          </a:p>
        </p:txBody>
      </p:sp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2389151965"/>
              </p:ext>
            </p:extLst>
          </p:nvPr>
        </p:nvGraphicFramePr>
        <p:xfrm>
          <a:off x="404038" y="1488558"/>
          <a:ext cx="4199860" cy="2190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3979421997"/>
              </p:ext>
            </p:extLst>
          </p:nvPr>
        </p:nvGraphicFramePr>
        <p:xfrm>
          <a:off x="4925865" y="1570961"/>
          <a:ext cx="5019675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f 8"/>
          <p:cNvGraphicFramePr/>
          <p:nvPr>
            <p:extLst>
              <p:ext uri="{D42A27DB-BD31-4B8C-83A1-F6EECF244321}">
                <p14:modId xmlns:p14="http://schemas.microsoft.com/office/powerpoint/2010/main" val="2390220498"/>
              </p:ext>
            </p:extLst>
          </p:nvPr>
        </p:nvGraphicFramePr>
        <p:xfrm>
          <a:off x="319752" y="4087223"/>
          <a:ext cx="4981575" cy="2441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f 9"/>
          <p:cNvGraphicFramePr/>
          <p:nvPr>
            <p:extLst>
              <p:ext uri="{D42A27DB-BD31-4B8C-83A1-F6EECF244321}">
                <p14:modId xmlns:p14="http://schemas.microsoft.com/office/powerpoint/2010/main" val="1177351355"/>
              </p:ext>
            </p:extLst>
          </p:nvPr>
        </p:nvGraphicFramePr>
        <p:xfrm>
          <a:off x="5253257" y="4093534"/>
          <a:ext cx="4981575" cy="2448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f 10"/>
          <p:cNvGraphicFramePr/>
          <p:nvPr>
            <p:extLst>
              <p:ext uri="{D42A27DB-BD31-4B8C-83A1-F6EECF244321}">
                <p14:modId xmlns:p14="http://schemas.microsoft.com/office/powerpoint/2010/main" val="2382760091"/>
              </p:ext>
            </p:extLst>
          </p:nvPr>
        </p:nvGraphicFramePr>
        <p:xfrm>
          <a:off x="9983972" y="1567306"/>
          <a:ext cx="1945759" cy="208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315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1164821265"/>
              </p:ext>
            </p:extLst>
          </p:nvPr>
        </p:nvGraphicFramePr>
        <p:xfrm>
          <a:off x="202019" y="2690337"/>
          <a:ext cx="3418840" cy="1968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873934854"/>
              </p:ext>
            </p:extLst>
          </p:nvPr>
        </p:nvGraphicFramePr>
        <p:xfrm>
          <a:off x="3737846" y="2906348"/>
          <a:ext cx="3355340" cy="1721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600561687"/>
              </p:ext>
            </p:extLst>
          </p:nvPr>
        </p:nvGraphicFramePr>
        <p:xfrm>
          <a:off x="7778366" y="2892055"/>
          <a:ext cx="3418840" cy="1892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f 8"/>
          <p:cNvGraphicFramePr/>
          <p:nvPr>
            <p:extLst>
              <p:ext uri="{D42A27DB-BD31-4B8C-83A1-F6EECF244321}">
                <p14:modId xmlns:p14="http://schemas.microsoft.com/office/powerpoint/2010/main" val="3356403604"/>
              </p:ext>
            </p:extLst>
          </p:nvPr>
        </p:nvGraphicFramePr>
        <p:xfrm>
          <a:off x="372716" y="4667693"/>
          <a:ext cx="3387090" cy="1940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f 9"/>
          <p:cNvGraphicFramePr/>
          <p:nvPr>
            <p:extLst>
              <p:ext uri="{D42A27DB-BD31-4B8C-83A1-F6EECF244321}">
                <p14:modId xmlns:p14="http://schemas.microsoft.com/office/powerpoint/2010/main" val="896740709"/>
              </p:ext>
            </p:extLst>
          </p:nvPr>
        </p:nvGraphicFramePr>
        <p:xfrm>
          <a:off x="4771331" y="4625162"/>
          <a:ext cx="2075180" cy="2044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Nadpis 10"/>
          <p:cNvSpPr>
            <a:spLocks noGrp="1"/>
          </p:cNvSpPr>
          <p:nvPr>
            <p:ph type="title"/>
          </p:nvPr>
        </p:nvSpPr>
        <p:spPr>
          <a:xfrm>
            <a:off x="95694" y="0"/>
            <a:ext cx="11674548" cy="1208868"/>
          </a:xfrm>
        </p:spPr>
        <p:txBody>
          <a:bodyPr>
            <a:normAutofit/>
          </a:bodyPr>
          <a:lstStyle/>
          <a:p>
            <a:r>
              <a:rPr lang="cs-CZ" b="1" dirty="0" smtClean="0"/>
              <a:t>Evaluační zpráva – klíčová aktivita A2d  žáci střední školy– na konci aktivity</a:t>
            </a:r>
            <a:endParaRPr lang="cs-CZ" b="1" dirty="0"/>
          </a:p>
        </p:txBody>
      </p:sp>
      <p:sp>
        <p:nvSpPr>
          <p:cNvPr id="12" name="Nadpis 10"/>
          <p:cNvSpPr txBox="1">
            <a:spLocks/>
          </p:cNvSpPr>
          <p:nvPr/>
        </p:nvSpPr>
        <p:spPr>
          <a:xfrm>
            <a:off x="561904" y="1318437"/>
            <a:ext cx="10749367" cy="1208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Evaluační zpráva – </a:t>
            </a:r>
            <a:r>
              <a:rPr lang="cs-CZ" sz="1400" smtClean="0"/>
              <a:t>klíčová aktivita A2d – na začátku aktivity</a:t>
            </a:r>
            <a:endParaRPr lang="cs-CZ" sz="1400" dirty="0"/>
          </a:p>
        </p:txBody>
      </p:sp>
      <p:sp>
        <p:nvSpPr>
          <p:cNvPr id="13" name="Obdélník 12"/>
          <p:cNvSpPr/>
          <p:nvPr/>
        </p:nvSpPr>
        <p:spPr>
          <a:xfrm>
            <a:off x="95693" y="1354433"/>
            <a:ext cx="11844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1800" algn="just">
              <a:lnSpc>
                <a:spcPct val="150000"/>
              </a:lnSpc>
              <a:spcAft>
                <a:spcPts val="600"/>
              </a:spcAft>
            </a:pPr>
            <a:r>
              <a:rPr lang="cs-CZ" sz="1200" dirty="0">
                <a:latin typeface="Calibri"/>
                <a:ea typeface="Calibri"/>
                <a:cs typeface="Times New Roman"/>
              </a:rPr>
              <a:t>V dotazníkové šetření odpovídali žáci střední školy – celkem 64, kteří se zúčastnili volnočasové aktivity. Zařízení pořízené v této klíčové aktivitě zvýraznilo plnění ŠVP  </a:t>
            </a:r>
            <a:r>
              <a:rPr lang="cs-CZ" sz="1200" dirty="0">
                <a:latin typeface="Calibri"/>
                <a:ea typeface="Times New Roman"/>
                <a:cs typeface="Times New Roman"/>
              </a:rPr>
              <a:t>obor 18-20-M/01 ELEKTRONICKÉ ZPRACOVÁNÍ INFORMACÍ a ELEKTRONICKÉ POČÍTAČOVÉ SYSTÉMY</a:t>
            </a:r>
            <a:r>
              <a:rPr lang="cs-CZ" sz="1200" dirty="0">
                <a:latin typeface="Calibri"/>
                <a:ea typeface="Calibri"/>
                <a:cs typeface="Times New Roman"/>
              </a:rPr>
              <a:t> obor 26-41-L/01 MECHANIK ELEKTRONIK a obor 26-51-H/02 ELEKTRIKÁŘ – SLABOPROUD, v předmětech elektronika, elektrotechnická měření a odborném výcviku. Z dotazníků vyplývá, že volnočasovou aktivitu pro žáky SŠ považují za velmi přínosnou (10x), spíše přínosná ( 31x) a 20 žáků neví a pouze 3 zvolili negativní odpověď.  Žáci se (51x) účastnili aktivity poprvé a pouze ve 13 případech již mají zkušenosti s kroužky.</a:t>
            </a:r>
            <a:endParaRPr lang="cs-CZ" sz="1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2066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0754" y="361507"/>
            <a:ext cx="11151782" cy="1208868"/>
          </a:xfrm>
        </p:spPr>
        <p:txBody>
          <a:bodyPr>
            <a:normAutofit fontScale="90000"/>
          </a:bodyPr>
          <a:lstStyle/>
          <a:p>
            <a:r>
              <a:rPr lang="cs-CZ" sz="4000" b="1" dirty="0"/>
              <a:t>B1a: Sdílení učeben, dílen, laboratoří SŠ pro povinnou výuku ZŠ</a:t>
            </a:r>
            <a:r>
              <a:rPr lang="cs-CZ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dirty="0">
                <a:solidFill>
                  <a:srgbClr val="000000"/>
                </a:solidFill>
                <a:latin typeface="Calibri"/>
              </a:rPr>
              <a:t/>
            </a:r>
            <a:br>
              <a:rPr lang="cs-CZ" dirty="0">
                <a:solidFill>
                  <a:srgbClr val="000000"/>
                </a:solidFill>
                <a:latin typeface="Calibri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8979" y="1073887"/>
            <a:ext cx="11057860" cy="5369442"/>
          </a:xfrm>
        </p:spPr>
        <p:txBody>
          <a:bodyPr>
            <a:normAutofit fontScale="25000" lnSpcReduction="20000"/>
          </a:bodyPr>
          <a:lstStyle/>
          <a:p>
            <a:endParaRPr lang="cs-CZ" sz="1800" dirty="0">
              <a:solidFill>
                <a:srgbClr val="000000"/>
              </a:solidFill>
              <a:latin typeface="Calibri"/>
            </a:endParaRPr>
          </a:p>
          <a:p>
            <a:r>
              <a:rPr lang="cs-CZ" sz="4800" b="1" dirty="0" smtClean="0">
                <a:solidFill>
                  <a:srgbClr val="000000"/>
                </a:solidFill>
                <a:latin typeface="Calibri"/>
              </a:rPr>
              <a:t>SDÍLENÍ </a:t>
            </a:r>
            <a:r>
              <a:rPr lang="cs-CZ" sz="4800" b="1" dirty="0">
                <a:solidFill>
                  <a:srgbClr val="000000"/>
                </a:solidFill>
                <a:latin typeface="Calibri"/>
              </a:rPr>
              <a:t>UČEBEN V RÁMCI PŘEDMĚTU FYZIKA </a:t>
            </a:r>
            <a:endParaRPr lang="cs-CZ" sz="4800" dirty="0">
              <a:solidFill>
                <a:srgbClr val="000000"/>
              </a:solidFill>
              <a:latin typeface="Calibri"/>
            </a:endParaRPr>
          </a:p>
          <a:p>
            <a:r>
              <a:rPr lang="cs-CZ" sz="4800" dirty="0">
                <a:solidFill>
                  <a:srgbClr val="000000"/>
                </a:solidFill>
                <a:latin typeface="Calibri"/>
              </a:rPr>
              <a:t>Aktivita byla realizována za účasti všech partnerských ZŠ (celkem 5). Žáci se zúčastnili povinné výuky na SŠ - 2 hodiny měsíčně min. 5x za rok. Náplň navazovala na školní vzdělávací program pro základní školy fyzika, kdy žákům byla vysvětlena látka na úrovni ZŠ a v návaznosti ukázány praktické ukázky např. podstata elektrického jevu na skutečném obvodu, praktická ukázka Ohmova zákona, měření napětí a proudu. Výuka probíhala v </a:t>
            </a:r>
            <a:r>
              <a:rPr lang="cs-CZ" sz="4800" dirty="0" err="1">
                <a:solidFill>
                  <a:srgbClr val="000000"/>
                </a:solidFill>
                <a:latin typeface="Calibri"/>
              </a:rPr>
              <a:t>elektrolaboratoři</a:t>
            </a:r>
            <a:r>
              <a:rPr lang="cs-CZ" sz="4800" dirty="0">
                <a:solidFill>
                  <a:srgbClr val="000000"/>
                </a:solidFill>
                <a:latin typeface="Calibri"/>
              </a:rPr>
              <a:t> školy a odborné učebně elektrotechniky. </a:t>
            </a:r>
            <a:r>
              <a:rPr lang="cs-CZ" sz="4800" dirty="0" smtClean="0">
                <a:solidFill>
                  <a:srgbClr val="000000"/>
                </a:solidFill>
                <a:latin typeface="Calibri"/>
              </a:rPr>
              <a:t>                      Největší </a:t>
            </a:r>
            <a:r>
              <a:rPr lang="cs-CZ" sz="4800" dirty="0">
                <a:solidFill>
                  <a:srgbClr val="000000"/>
                </a:solidFill>
                <a:latin typeface="Calibri"/>
              </a:rPr>
              <a:t>přínos pro žáky základních škol měly praktické příklady využití software </a:t>
            </a:r>
            <a:r>
              <a:rPr lang="cs-CZ" sz="4800" dirty="0" err="1">
                <a:solidFill>
                  <a:srgbClr val="000000"/>
                </a:solidFill>
                <a:latin typeface="Calibri"/>
              </a:rPr>
              <a:t>LabView</a:t>
            </a:r>
            <a:r>
              <a:rPr lang="cs-CZ" sz="4800" dirty="0">
                <a:solidFill>
                  <a:srgbClr val="000000"/>
                </a:solidFill>
                <a:latin typeface="Calibri"/>
              </a:rPr>
              <a:t> a měřících přístrojů. </a:t>
            </a:r>
          </a:p>
          <a:p>
            <a:r>
              <a:rPr lang="cs-CZ" sz="4800" b="1" dirty="0" smtClean="0">
                <a:solidFill>
                  <a:srgbClr val="000000"/>
                </a:solidFill>
                <a:latin typeface="Calibri"/>
              </a:rPr>
              <a:t>SDÍLENÍ </a:t>
            </a:r>
            <a:r>
              <a:rPr lang="cs-CZ" sz="4800" b="1" dirty="0">
                <a:solidFill>
                  <a:srgbClr val="000000"/>
                </a:solidFill>
                <a:latin typeface="Calibri"/>
              </a:rPr>
              <a:t>UČEBEN RÁMCI PŘEDMĚTU PRACOVNÍ ČINNOSTI </a:t>
            </a:r>
            <a:endParaRPr lang="cs-CZ" sz="4800" dirty="0">
              <a:solidFill>
                <a:srgbClr val="000000"/>
              </a:solidFill>
              <a:latin typeface="Calibri"/>
            </a:endParaRPr>
          </a:p>
          <a:p>
            <a:r>
              <a:rPr lang="cs-CZ" sz="4800" dirty="0">
                <a:solidFill>
                  <a:srgbClr val="000000"/>
                </a:solidFill>
                <a:latin typeface="Calibri"/>
              </a:rPr>
              <a:t>Aktivita byla realizována za účasti všech partnerských ZŠ (celkem 5). Žáci se zúčastnili povinné výuku na SŠ - 3 hodiny měsíčně min. 10 x za rok. Náplň navazovala na školní vzdělávací program pro ZŠ „Pracovní činnosti“ a průběžně probíhala v odborné učebně elektrotechniky, dílně odborného výcviku a </a:t>
            </a:r>
            <a:r>
              <a:rPr lang="cs-CZ" sz="4800" dirty="0" err="1">
                <a:solidFill>
                  <a:srgbClr val="000000"/>
                </a:solidFill>
                <a:latin typeface="Calibri"/>
              </a:rPr>
              <a:t>elektrolaboratoři</a:t>
            </a:r>
            <a:r>
              <a:rPr lang="cs-CZ" sz="4800" dirty="0">
                <a:solidFill>
                  <a:srgbClr val="000000"/>
                </a:solidFill>
                <a:latin typeface="Calibri"/>
              </a:rPr>
              <a:t> školy. 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4800" dirty="0">
                <a:solidFill>
                  <a:srgbClr val="000000"/>
                </a:solidFill>
                <a:latin typeface="Calibri"/>
              </a:rPr>
              <a:t>Náplň: </a:t>
            </a:r>
            <a:r>
              <a:rPr lang="cs-CZ" sz="4800" dirty="0" smtClean="0">
                <a:solidFill>
                  <a:srgbClr val="000000"/>
                </a:solidFill>
                <a:latin typeface="Calibri"/>
              </a:rPr>
              <a:t>- </a:t>
            </a:r>
            <a:r>
              <a:rPr lang="cs-CZ" sz="4800" dirty="0">
                <a:solidFill>
                  <a:srgbClr val="000000"/>
                </a:solidFill>
                <a:latin typeface="Calibri"/>
              </a:rPr>
              <a:t>tvarování vodičů, zásady při pájení, obsluha pájedla, pájení na plošných spojích, polovodičové součástky a jejich pájení, jednoduchá montážní dokumentace. </a:t>
            </a:r>
            <a:r>
              <a:rPr lang="cs-CZ" sz="4800" dirty="0" smtClean="0">
                <a:solidFill>
                  <a:srgbClr val="000000"/>
                </a:solidFill>
                <a:latin typeface="Calibri"/>
              </a:rPr>
              <a:t>            výrobek </a:t>
            </a:r>
            <a:r>
              <a:rPr lang="cs-CZ" sz="4800" dirty="0">
                <a:solidFill>
                  <a:srgbClr val="000000"/>
                </a:solidFill>
                <a:latin typeface="Calibri"/>
              </a:rPr>
              <a:t>– </a:t>
            </a:r>
            <a:r>
              <a:rPr lang="cs-CZ" sz="4800" dirty="0" smtClean="0">
                <a:solidFill>
                  <a:srgbClr val="000000"/>
                </a:solidFill>
                <a:latin typeface="Calibri"/>
              </a:rPr>
              <a:t> blikač </a:t>
            </a:r>
            <a:r>
              <a:rPr lang="cs-CZ" sz="4800" dirty="0">
                <a:solidFill>
                  <a:srgbClr val="000000"/>
                </a:solidFill>
                <a:latin typeface="Calibri"/>
              </a:rPr>
              <a:t>s LED diodou 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4800" dirty="0">
                <a:solidFill>
                  <a:srgbClr val="000000"/>
                </a:solidFill>
                <a:latin typeface="Calibri"/>
              </a:rPr>
              <a:t>- pasívní a aktivní součástky, tvarování vodičů, orientace v jednoduchém zapojení, práce s plošnými spoji </a:t>
            </a:r>
            <a:r>
              <a:rPr lang="cs-CZ" sz="4800" dirty="0" smtClean="0">
                <a:solidFill>
                  <a:srgbClr val="000000"/>
                </a:solidFill>
                <a:latin typeface="Calibri"/>
              </a:rPr>
              <a:t>výrobek </a:t>
            </a:r>
            <a:r>
              <a:rPr lang="cs-CZ" sz="4800" dirty="0">
                <a:solidFill>
                  <a:srgbClr val="000000"/>
                </a:solidFill>
                <a:latin typeface="Calibri"/>
              </a:rPr>
              <a:t>– zvuková zkoušečka, soumrakový spínač 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4800" dirty="0">
                <a:solidFill>
                  <a:srgbClr val="000000"/>
                </a:solidFill>
                <a:latin typeface="Calibri"/>
              </a:rPr>
              <a:t>- zásady při rozmísťování součástek na plošném spoji, náročnější výkresová dokumentace výrobek – postupné spínání LED diod 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4800" dirty="0">
                <a:solidFill>
                  <a:srgbClr val="000000"/>
                </a:solidFill>
                <a:latin typeface="Calibri"/>
              </a:rPr>
              <a:t>- práce se stavebnicí Lego </a:t>
            </a:r>
            <a:r>
              <a:rPr lang="cs-CZ" sz="4800" dirty="0" err="1">
                <a:solidFill>
                  <a:srgbClr val="000000"/>
                </a:solidFill>
                <a:latin typeface="Calibri"/>
              </a:rPr>
              <a:t>Mindstorms</a:t>
            </a:r>
            <a:r>
              <a:rPr lang="cs-CZ" sz="4800" dirty="0">
                <a:solidFill>
                  <a:srgbClr val="000000"/>
                </a:solidFill>
                <a:latin typeface="Calibri"/>
              </a:rPr>
              <a:t>, která obsahuje řídící obvody pro robotiku včetně programování jednoduchými grafickými povely 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4800" dirty="0">
                <a:solidFill>
                  <a:srgbClr val="000000"/>
                </a:solidFill>
                <a:latin typeface="Calibri"/>
              </a:rPr>
              <a:t>- práce s kovem (měření a rýsování, dělení materiálu, pilování, tvarování, povrchová úprava, montážní práce apod.), práce s plasty (dělení, pilování, spojování), práce se dřevem (řezání, spojování, úprava povrhu, vypalování, výroba předmětů).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5021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Dotazníky na konci aktivity - žáci základní školy - 539 </a:t>
            </a:r>
            <a:endParaRPr lang="cs-CZ" dirty="0"/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2401465564"/>
              </p:ext>
            </p:extLst>
          </p:nvPr>
        </p:nvGraphicFramePr>
        <p:xfrm>
          <a:off x="206722" y="2534579"/>
          <a:ext cx="3378835" cy="209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1845689892"/>
              </p:ext>
            </p:extLst>
          </p:nvPr>
        </p:nvGraphicFramePr>
        <p:xfrm>
          <a:off x="3792590" y="2571400"/>
          <a:ext cx="3394710" cy="209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 6"/>
          <p:cNvGraphicFramePr/>
          <p:nvPr>
            <p:extLst>
              <p:ext uri="{D42A27DB-BD31-4B8C-83A1-F6EECF244321}">
                <p14:modId xmlns:p14="http://schemas.microsoft.com/office/powerpoint/2010/main" val="3424539060"/>
              </p:ext>
            </p:extLst>
          </p:nvPr>
        </p:nvGraphicFramePr>
        <p:xfrm>
          <a:off x="7667788" y="2589421"/>
          <a:ext cx="3235960" cy="1995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1808233076"/>
              </p:ext>
            </p:extLst>
          </p:nvPr>
        </p:nvGraphicFramePr>
        <p:xfrm>
          <a:off x="171835" y="4738532"/>
          <a:ext cx="3235960" cy="1931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Graf 8"/>
          <p:cNvGraphicFramePr/>
          <p:nvPr>
            <p:extLst>
              <p:ext uri="{D42A27DB-BD31-4B8C-83A1-F6EECF244321}">
                <p14:modId xmlns:p14="http://schemas.microsoft.com/office/powerpoint/2010/main" val="1337313739"/>
              </p:ext>
            </p:extLst>
          </p:nvPr>
        </p:nvGraphicFramePr>
        <p:xfrm>
          <a:off x="3597917" y="4708313"/>
          <a:ext cx="2210435" cy="1931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Nadpis 1"/>
          <p:cNvSpPr txBox="1">
            <a:spLocks/>
          </p:cNvSpPr>
          <p:nvPr/>
        </p:nvSpPr>
        <p:spPr>
          <a:xfrm>
            <a:off x="583168" y="1380553"/>
            <a:ext cx="10749367" cy="1208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>
                <a:solidFill>
                  <a:schemeClr val="tx1"/>
                </a:solidFill>
              </a:rPr>
              <a:t>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97710" y="1371071"/>
            <a:ext cx="11727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200" dirty="0">
                <a:solidFill>
                  <a:srgbClr val="000000"/>
                </a:solidFill>
                <a:latin typeface="Calibri"/>
              </a:rPr>
              <a:t>Dotazníky zpracovávalo celkem 539 žáků základní školy v rámci povinné výuky v </a:t>
            </a:r>
            <a:r>
              <a:rPr lang="cs-CZ" sz="12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200" dirty="0">
                <a:solidFill>
                  <a:srgbClr val="000000"/>
                </a:solidFill>
                <a:latin typeface="Calibri"/>
              </a:rPr>
              <a:t>předmětu pracovní činnosti. Široká škála odpovědí byla dána mimo jiné i tím, že žáci, kteří dojížděli ze vzdálenějších škol, trávili určitý čas dojížděním a raději by měli výuku ve vlastní základní škole a rychleji se dostali domů. Pro 331 žáků byla výuka velmi přínosná nebo spíše přínosná. Pouze 138 žáků odpovědělo, že výuka byla spíše nepřínosná nebo zcela nepřínosná </a:t>
            </a:r>
            <a:endParaRPr lang="cs-CZ" sz="1200" dirty="0"/>
          </a:p>
        </p:txBody>
      </p:sp>
      <p:sp>
        <p:nvSpPr>
          <p:cNvPr id="13" name="Obdélník 12"/>
          <p:cNvSpPr/>
          <p:nvPr/>
        </p:nvSpPr>
        <p:spPr>
          <a:xfrm>
            <a:off x="6404419" y="4706403"/>
            <a:ext cx="553594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000000"/>
                </a:solidFill>
                <a:latin typeface="Calibri"/>
              </a:rPr>
              <a:t>Žáci základních škol v dotaznících ke zjišťovanému dodali: </a:t>
            </a:r>
            <a:endParaRPr lang="cs-CZ" sz="1200" dirty="0">
              <a:solidFill>
                <a:srgbClr val="000000"/>
              </a:solidFill>
              <a:latin typeface="Calibri"/>
            </a:endParaRPr>
          </a:p>
          <a:p>
            <a:r>
              <a:rPr lang="cs-CZ" sz="1200" dirty="0">
                <a:solidFill>
                  <a:srgbClr val="000000"/>
                </a:solidFill>
                <a:latin typeface="Calibri"/>
              </a:rPr>
              <a:t>Bavilo mně pájení </a:t>
            </a:r>
          </a:p>
          <a:p>
            <a:r>
              <a:rPr lang="cs-CZ" sz="1200" dirty="0">
                <a:solidFill>
                  <a:srgbClr val="000000"/>
                </a:solidFill>
                <a:latin typeface="Calibri"/>
              </a:rPr>
              <a:t>Super přístup učitelů k žákům </a:t>
            </a:r>
          </a:p>
          <a:p>
            <a:r>
              <a:rPr lang="cs-CZ" sz="1200" dirty="0">
                <a:solidFill>
                  <a:srgbClr val="000000"/>
                </a:solidFill>
                <a:latin typeface="Calibri"/>
              </a:rPr>
              <a:t>Bavila mně více elektrotechnika než práce s plechy </a:t>
            </a:r>
          </a:p>
          <a:p>
            <a:r>
              <a:rPr lang="cs-CZ" sz="1200" dirty="0">
                <a:solidFill>
                  <a:srgbClr val="000000"/>
                </a:solidFill>
                <a:latin typeface="Calibri"/>
              </a:rPr>
              <a:t>Víc mně bavila mechanika </a:t>
            </a:r>
          </a:p>
          <a:p>
            <a:r>
              <a:rPr lang="es-ES" sz="1200" dirty="0">
                <a:solidFill>
                  <a:srgbClr val="000000"/>
                </a:solidFill>
                <a:latin typeface="Calibri"/>
              </a:rPr>
              <a:t>Nejvíce se mi líbilo pájení </a:t>
            </a:r>
          </a:p>
          <a:p>
            <a:r>
              <a:rPr lang="cs-CZ" sz="1200" dirty="0">
                <a:solidFill>
                  <a:srgbClr val="000000"/>
                </a:solidFill>
                <a:latin typeface="Calibri"/>
              </a:rPr>
              <a:t>Líbilo se mi, jak jsme vyráběli kostku a otvírák </a:t>
            </a:r>
          </a:p>
          <a:p>
            <a:r>
              <a:rPr lang="cs-CZ" sz="1200" dirty="0">
                <a:solidFill>
                  <a:srgbClr val="000000"/>
                </a:solidFill>
                <a:latin typeface="Calibri"/>
              </a:rPr>
              <a:t>Je to zajímavé </a:t>
            </a:r>
          </a:p>
          <a:p>
            <a:r>
              <a:rPr lang="cs-CZ" sz="1200" dirty="0">
                <a:solidFill>
                  <a:srgbClr val="000000"/>
                </a:solidFill>
                <a:latin typeface="Calibri"/>
              </a:rPr>
              <a:t>Bavilo mně dělat se železem a je škoda, že jsme nedělali nic ze dřeva </a:t>
            </a:r>
          </a:p>
          <a:p>
            <a:r>
              <a:rPr lang="cs-CZ" sz="1200" dirty="0">
                <a:solidFill>
                  <a:srgbClr val="000000"/>
                </a:solidFill>
                <a:latin typeface="Calibri"/>
              </a:rPr>
              <a:t>Velmi mně bavilo pájet a to bylo fajn </a:t>
            </a:r>
          </a:p>
          <a:p>
            <a:r>
              <a:rPr lang="cs-CZ" sz="1200" dirty="0">
                <a:solidFill>
                  <a:srgbClr val="000000"/>
                </a:solidFill>
                <a:latin typeface="Calibri"/>
              </a:rPr>
              <a:t>Hodně jsem se naučil ohledně mechaniky a jsem rád, že jsem sem mohl chodit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13016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639" y="371610"/>
            <a:ext cx="10749367" cy="1041991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solidFill>
                  <a:srgbClr val="000000"/>
                </a:solidFill>
                <a:latin typeface="Calibri"/>
              </a:rPr>
              <a:t/>
            </a:r>
            <a:br>
              <a:rPr lang="cs-CZ" sz="3200" dirty="0">
                <a:solidFill>
                  <a:srgbClr val="000000"/>
                </a:solidFill>
                <a:latin typeface="Calibri"/>
              </a:rPr>
            </a:br>
            <a:r>
              <a:rPr lang="cs-CZ" sz="4000" b="1" dirty="0"/>
              <a:t>B1c: Programy vzájemného učení žáků SŠ a ZŠ </a:t>
            </a:r>
            <a:r>
              <a:rPr lang="cs-CZ" dirty="0">
                <a:solidFill>
                  <a:srgbClr val="000000"/>
                </a:solidFill>
                <a:latin typeface="Calibri"/>
              </a:rPr>
              <a:t/>
            </a:r>
            <a:br>
              <a:rPr lang="cs-CZ" dirty="0">
                <a:solidFill>
                  <a:srgbClr val="000000"/>
                </a:solidFill>
                <a:latin typeface="Calibri"/>
              </a:rPr>
            </a:br>
            <a:r>
              <a:rPr lang="cs-CZ" sz="1600" dirty="0">
                <a:latin typeface="Calibri"/>
              </a:rPr>
              <a:t>Dotazníkové šetření zpracovávali žáci střední a základní školy – celkem 165, kteří se zúčastnili vzájemného učení. 110 žáků hodnotilo aktivitu pozitivně a to velmi přínosná nebo spíše přínosná). 41 žáků se nedokázalo rozhodnout a 14 žáků označilo aktivitu jako nepřínosnou.</a:t>
            </a:r>
            <a:r>
              <a:rPr lang="cs-CZ" dirty="0">
                <a:latin typeface="Calibri"/>
              </a:rPr>
              <a:t> 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97711" y="1413601"/>
            <a:ext cx="11770241" cy="893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200" dirty="0">
                <a:solidFill>
                  <a:srgbClr val="000000"/>
                </a:solidFill>
                <a:latin typeface="Calibri"/>
              </a:rPr>
              <a:t>Programy vzájemného učení probíhaly v rámci povinné výuky žáků základní školy v předmětu pracovní činnosti. Vzhledem k tomu, že výuka probíhala na dílnách, kde je spousta strojů, přístrojů a zařízení, tak žáci střední školy daného oboru vždy pomáhali učitelům střední školy s výukou. Žáci střední školy brali výuku jako zpestření a možnost ukázat žákům základní školy, co se v praxi naučili a naopak žáci základní školy k nim chovali respekt proto, co se naučili. </a:t>
            </a:r>
            <a:endParaRPr lang="cs-CZ" sz="1200" dirty="0"/>
          </a:p>
        </p:txBody>
      </p:sp>
      <p:graphicFrame>
        <p:nvGraphicFramePr>
          <p:cNvPr id="10" name="Graf 9"/>
          <p:cNvGraphicFramePr/>
          <p:nvPr>
            <p:extLst>
              <p:ext uri="{D42A27DB-BD31-4B8C-83A1-F6EECF244321}">
                <p14:modId xmlns:p14="http://schemas.microsoft.com/office/powerpoint/2010/main" val="2010839539"/>
              </p:ext>
            </p:extLst>
          </p:nvPr>
        </p:nvGraphicFramePr>
        <p:xfrm>
          <a:off x="297711" y="2392326"/>
          <a:ext cx="3719365" cy="2083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f 10"/>
          <p:cNvGraphicFramePr/>
          <p:nvPr>
            <p:extLst>
              <p:ext uri="{D42A27DB-BD31-4B8C-83A1-F6EECF244321}">
                <p14:modId xmlns:p14="http://schemas.microsoft.com/office/powerpoint/2010/main" val="929442383"/>
              </p:ext>
            </p:extLst>
          </p:nvPr>
        </p:nvGraphicFramePr>
        <p:xfrm>
          <a:off x="4295553" y="2530548"/>
          <a:ext cx="3445776" cy="1987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f 11"/>
          <p:cNvGraphicFramePr/>
          <p:nvPr>
            <p:extLst>
              <p:ext uri="{D42A27DB-BD31-4B8C-83A1-F6EECF244321}">
                <p14:modId xmlns:p14="http://schemas.microsoft.com/office/powerpoint/2010/main" val="2913439594"/>
              </p:ext>
            </p:extLst>
          </p:nvPr>
        </p:nvGraphicFramePr>
        <p:xfrm>
          <a:off x="8208333" y="2594344"/>
          <a:ext cx="3285459" cy="1993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af 12"/>
          <p:cNvGraphicFramePr/>
          <p:nvPr>
            <p:extLst>
              <p:ext uri="{D42A27DB-BD31-4B8C-83A1-F6EECF244321}">
                <p14:modId xmlns:p14="http://schemas.microsoft.com/office/powerpoint/2010/main" val="2914571176"/>
              </p:ext>
            </p:extLst>
          </p:nvPr>
        </p:nvGraphicFramePr>
        <p:xfrm>
          <a:off x="297711" y="4561366"/>
          <a:ext cx="3835370" cy="2025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af 13"/>
          <p:cNvGraphicFramePr/>
          <p:nvPr>
            <p:extLst>
              <p:ext uri="{D42A27DB-BD31-4B8C-83A1-F6EECF244321}">
                <p14:modId xmlns:p14="http://schemas.microsoft.com/office/powerpoint/2010/main" val="3926162181"/>
              </p:ext>
            </p:extLst>
          </p:nvPr>
        </p:nvGraphicFramePr>
        <p:xfrm>
          <a:off x="4388513" y="4699591"/>
          <a:ext cx="1794318" cy="1972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Graf 14"/>
          <p:cNvGraphicFramePr/>
          <p:nvPr>
            <p:extLst>
              <p:ext uri="{D42A27DB-BD31-4B8C-83A1-F6EECF244321}">
                <p14:modId xmlns:p14="http://schemas.microsoft.com/office/powerpoint/2010/main" val="809379210"/>
              </p:ext>
            </p:extLst>
          </p:nvPr>
        </p:nvGraphicFramePr>
        <p:xfrm>
          <a:off x="6985591" y="4816549"/>
          <a:ext cx="2018967" cy="1809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7810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Monitorovací indikátory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8080" y="1506648"/>
            <a:ext cx="10634329" cy="4351338"/>
          </a:xfrm>
        </p:spPr>
        <p:txBody>
          <a:bodyPr>
            <a:normAutofit fontScale="77500" lnSpcReduction="20000"/>
          </a:bodyPr>
          <a:lstStyle/>
          <a:p>
            <a:r>
              <a:rPr lang="cs-CZ" sz="2000" b="1" dirty="0" smtClean="0">
                <a:solidFill>
                  <a:srgbClr val="000000"/>
                </a:solidFill>
                <a:latin typeface="Calibri"/>
              </a:rPr>
              <a:t>HODNOCENÍ </a:t>
            </a:r>
            <a:r>
              <a:rPr lang="cs-CZ" sz="2000" b="1" dirty="0">
                <a:solidFill>
                  <a:srgbClr val="000000"/>
                </a:solidFill>
                <a:latin typeface="Calibri"/>
              </a:rPr>
              <a:t>NAPLŇOVÁNÍ MONITOROVACÍCH INDIKÁTORŮ </a:t>
            </a:r>
            <a:endParaRPr lang="cs-CZ" sz="2000" dirty="0">
              <a:solidFill>
                <a:srgbClr val="000000"/>
              </a:solidFill>
              <a:latin typeface="Calibri"/>
            </a:endParaRPr>
          </a:p>
          <a:p>
            <a:r>
              <a:rPr lang="cs-CZ" dirty="0">
                <a:solidFill>
                  <a:srgbClr val="000000"/>
                </a:solidFill>
                <a:latin typeface="Calibri"/>
              </a:rPr>
              <a:t>Monitorovací indikátory se dařilo naplňovat celkem bez problémů. Některé klíčové aktivity a monitorovací indikátory byly plánovány s přesným odhadem, který se dařilo plnit. Klíčové aktivity jako povinná výuka v rámci předmětu pracovní činnosti a předmětu fyziky 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byla </a:t>
            </a:r>
            <a:r>
              <a:rPr lang="cs-CZ" dirty="0">
                <a:solidFill>
                  <a:srgbClr val="000000"/>
                </a:solidFill>
                <a:latin typeface="Calibri"/>
              </a:rPr>
              <a:t>plněna bez problému i díky zapojení více tříd do projektu. Klíčová aktivita volnočasový kroužek pro žáky základní školy – Aplikace měření ve fyzice v </a:t>
            </a:r>
            <a:r>
              <a:rPr lang="cs-CZ" dirty="0" err="1">
                <a:solidFill>
                  <a:srgbClr val="000000"/>
                </a:solidFill>
                <a:latin typeface="Calibri"/>
              </a:rPr>
              <a:t>elektrolaboratoři</a:t>
            </a:r>
            <a:r>
              <a:rPr lang="cs-CZ" dirty="0">
                <a:solidFill>
                  <a:srgbClr val="000000"/>
                </a:solidFill>
                <a:latin typeface="Calibri"/>
              </a:rPr>
              <a:t> školy 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byla  </a:t>
            </a:r>
            <a:r>
              <a:rPr lang="cs-CZ" dirty="0">
                <a:solidFill>
                  <a:srgbClr val="000000"/>
                </a:solidFill>
                <a:latin typeface="Calibri"/>
              </a:rPr>
              <a:t>přeplňována, protože zájem žáků předčil očekávání. </a:t>
            </a:r>
          </a:p>
          <a:p>
            <a:r>
              <a:rPr lang="cs-CZ" b="1" dirty="0">
                <a:solidFill>
                  <a:srgbClr val="000000"/>
                </a:solidFill>
                <a:latin typeface="Calibri"/>
              </a:rPr>
              <a:t>07.41.14 Počet podpořených osob v počátečním vzdělávání celkem – žáků </a:t>
            </a:r>
            <a:endParaRPr lang="cs-CZ" dirty="0">
              <a:solidFill>
                <a:srgbClr val="000000"/>
              </a:solidFill>
              <a:latin typeface="Calibri"/>
            </a:endParaRPr>
          </a:p>
          <a:p>
            <a:r>
              <a:rPr lang="cs-CZ" dirty="0">
                <a:solidFill>
                  <a:srgbClr val="000000"/>
                </a:solidFill>
                <a:latin typeface="Calibri"/>
              </a:rPr>
              <a:t>Hodnota indikátoru byla plánovaná 676 žáků. V rámci projektu bylo dosaženo hodnoty 1070 žáků. Do této skupiny monitorovacích indikátorů patří žáci základních škol volnočasových aktivit, sdílení dílen v předmětu pracovní činnosti a fyzika. A dále žáci střední školy volnočasových aktivit a výuky v rámci střední školy. Předpokládaná plánovaná hodnota byla překročena</a:t>
            </a:r>
            <a:r>
              <a:rPr lang="cs-CZ" dirty="0" smtClean="0">
                <a:solidFill>
                  <a:srgbClr val="000000"/>
                </a:solidFill>
                <a:latin typeface="Calibri"/>
              </a:rPr>
              <a:t>.</a:t>
            </a:r>
          </a:p>
          <a:p>
            <a:r>
              <a:rPr lang="cs-CZ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b="1" dirty="0">
                <a:solidFill>
                  <a:srgbClr val="000000"/>
                </a:solidFill>
                <a:latin typeface="Calibri"/>
              </a:rPr>
              <a:t>07.41.20 Počet podpořených osob - poskytovatelé služeb </a:t>
            </a:r>
            <a:endParaRPr lang="cs-CZ" dirty="0">
              <a:solidFill>
                <a:srgbClr val="000000"/>
              </a:solidFill>
              <a:latin typeface="Calibri"/>
            </a:endParaRPr>
          </a:p>
          <a:p>
            <a:r>
              <a:rPr lang="cs-CZ" dirty="0">
                <a:solidFill>
                  <a:srgbClr val="000000"/>
                </a:solidFill>
                <a:latin typeface="Calibri"/>
              </a:rPr>
              <a:t>Hodnota indikátoru byla plánovaná 9 osob. V rámci projektu bylo dosaženo hodnoty 12 osob. Do této skupiny monitorovacích indikátorů patří pedagogové volnočasových aktivit žáků střední školy i žáků základní školy a pedagogové sdílení dílen v rámci předmětu pracovní činnosti a fyzika. Předpokládaná plánovaná hodnota byla překročena.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900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3405" y="243829"/>
            <a:ext cx="7166724" cy="1053344"/>
          </a:xfrm>
        </p:spPr>
        <p:txBody>
          <a:bodyPr/>
          <a:lstStyle/>
          <a:p>
            <a:pPr algn="l" defTabSz="914400">
              <a:spcBef>
                <a:spcPts val="0"/>
              </a:spcBef>
              <a:buNone/>
            </a:pPr>
            <a:r>
              <a:rPr lang="cs-CZ" sz="4800" b="1" i="0" dirty="0" smtClean="0">
                <a:solidFill>
                  <a:srgbClr val="D24726"/>
                </a:solidFill>
                <a:latin typeface="Segoe UI Light"/>
                <a:ea typeface="+mj-ea"/>
                <a:cs typeface="+mj-cs"/>
              </a:rPr>
              <a:t>Projekt  2013 - 2015</a:t>
            </a:r>
            <a:endParaRPr lang="cs-CZ" sz="4800" b="1" i="0" dirty="0">
              <a:solidFill>
                <a:srgbClr val="D24726"/>
              </a:solidFill>
              <a:latin typeface="Segoe UI Light"/>
              <a:ea typeface="+mj-ea"/>
              <a:cs typeface="+mj-cs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25303" y="2219894"/>
            <a:ext cx="11334880" cy="2187226"/>
          </a:xfrm>
        </p:spPr>
        <p:txBody>
          <a:bodyPr>
            <a:noAutofit/>
          </a:bodyPr>
          <a:lstStyle/>
          <a:p>
            <a:endParaRPr lang="cs-CZ" sz="2400" dirty="0">
              <a:solidFill>
                <a:srgbClr val="000000"/>
              </a:solidFill>
              <a:latin typeface="Calibri"/>
            </a:endParaRPr>
          </a:p>
          <a:p>
            <a:r>
              <a:rPr lang="cs-CZ" sz="1400" b="1" dirty="0" smtClean="0">
                <a:solidFill>
                  <a:srgbClr val="000000"/>
                </a:solidFill>
                <a:latin typeface="Calibri"/>
              </a:rPr>
              <a:t>Závěr</a:t>
            </a:r>
            <a:endParaRPr lang="cs-CZ" sz="1400" dirty="0">
              <a:solidFill>
                <a:srgbClr val="000000"/>
              </a:solidFill>
              <a:latin typeface="Calibri"/>
            </a:endParaRPr>
          </a:p>
          <a:p>
            <a:r>
              <a:rPr lang="cs-CZ" sz="1400" dirty="0">
                <a:solidFill>
                  <a:srgbClr val="000000"/>
                </a:solidFill>
                <a:latin typeface="Calibri"/>
              </a:rPr>
              <a:t>Projekt má své opodstatnění a měl by v rámci udržitelnosti pokračovat i v následujících letech. Bohužel již bez finanční podpory, kdy nejsme schopni nabídnout stejné podmínky žákům z Rožnovska a žákům z okolních základních škol, kteří by museli financovat dopravu do střední školy již ze svých prostředků. </a:t>
            </a:r>
          </a:p>
          <a:p>
            <a:r>
              <a:rPr lang="cs-CZ" sz="1400" dirty="0">
                <a:solidFill>
                  <a:srgbClr val="000000"/>
                </a:solidFill>
                <a:latin typeface="Calibri"/>
              </a:rPr>
              <a:t>Budeme pokračovat v některých klíčových aktivitách i v následujících letech. Pracovní činnosti jako projektové dny, volnočasové aktivity pro žáky základních škol – Aplikace měření ve fyzice v </a:t>
            </a:r>
            <a:r>
              <a:rPr lang="cs-CZ" sz="1400" dirty="0" err="1">
                <a:solidFill>
                  <a:srgbClr val="000000"/>
                </a:solidFill>
                <a:latin typeface="Calibri"/>
              </a:rPr>
              <a:t>elektrolaboratoři</a:t>
            </a:r>
            <a:r>
              <a:rPr lang="cs-CZ" sz="1400" dirty="0">
                <a:solidFill>
                  <a:srgbClr val="000000"/>
                </a:solidFill>
                <a:latin typeface="Calibri"/>
              </a:rPr>
              <a:t> školy a Praktické činnosti v elektrotechnice a elektronice v odborné učebně. </a:t>
            </a:r>
            <a:endParaRPr lang="cs-CZ" sz="1400" dirty="0" smtClean="0">
              <a:solidFill>
                <a:srgbClr val="000000"/>
              </a:solidFill>
              <a:latin typeface="Calibri"/>
            </a:endParaRPr>
          </a:p>
          <a:p>
            <a:r>
              <a:rPr lang="cs-CZ" sz="1400" dirty="0" smtClean="0">
                <a:latin typeface="Calibri"/>
              </a:rPr>
              <a:t>37 </a:t>
            </a:r>
          </a:p>
          <a:p>
            <a:r>
              <a:rPr lang="cs-CZ" sz="1400" dirty="0" smtClean="0">
                <a:solidFill>
                  <a:schemeClr val="tx1"/>
                </a:solidFill>
                <a:latin typeface="Calibri"/>
              </a:rPr>
              <a:t>Další </a:t>
            </a:r>
            <a:r>
              <a:rPr lang="cs-CZ" sz="1400" dirty="0">
                <a:solidFill>
                  <a:schemeClr val="tx1"/>
                </a:solidFill>
                <a:latin typeface="Calibri"/>
              </a:rPr>
              <a:t>využití vybavení </a:t>
            </a:r>
            <a:r>
              <a:rPr lang="cs-CZ" sz="1400" dirty="0" smtClean="0">
                <a:solidFill>
                  <a:schemeClr val="tx1"/>
                </a:solidFill>
                <a:latin typeface="Calibri"/>
              </a:rPr>
              <a:t>zakoupeného v </a:t>
            </a:r>
            <a:r>
              <a:rPr lang="cs-CZ" sz="1400" dirty="0">
                <a:solidFill>
                  <a:schemeClr val="tx1"/>
                </a:solidFill>
                <a:latin typeface="Calibri"/>
              </a:rPr>
              <a:t>rámci projektu bude sloužit k povinné výuce v rámci předmětu elektronika, elektrická měření, automatizace a odborný výcvik. </a:t>
            </a:r>
          </a:p>
          <a:p>
            <a:r>
              <a:rPr lang="cs-CZ" sz="1400" dirty="0">
                <a:solidFill>
                  <a:schemeClr val="tx1"/>
                </a:solidFill>
                <a:latin typeface="Calibri"/>
              </a:rPr>
              <a:t>Škola díky projektu zmodernizovala své technické vybavení v oblasti elektrotechniky, měření, automatizace a práce s technickými materiály. Pedagogové si zvýšili své odborné kompetence a znalosti o nově pořízené zařízení, stroje a přístroje a práce s novými technologiemi. Škola rozšířila své partnerství o základní školy. Pedagogové a žáci střední </a:t>
            </a:r>
            <a:r>
              <a:rPr lang="cs-CZ" sz="1400" dirty="0" smtClean="0">
                <a:solidFill>
                  <a:schemeClr val="tx1"/>
                </a:solidFill>
                <a:latin typeface="Calibri"/>
              </a:rPr>
              <a:t>školy si </a:t>
            </a:r>
            <a:r>
              <a:rPr lang="cs-CZ" sz="1400" dirty="0">
                <a:solidFill>
                  <a:schemeClr val="tx1"/>
                </a:solidFill>
                <a:latin typeface="Calibri"/>
              </a:rPr>
              <a:t>vyzkoušeli pedagogické vedení žáků základních škol. Žáci základních škol si vyzkoušeli technické vzdělávání. </a:t>
            </a:r>
            <a:endParaRPr lang="cs-CZ" sz="1400" b="0" i="0" dirty="0">
              <a:solidFill>
                <a:schemeClr val="tx1"/>
              </a:solidFill>
              <a:latin typeface="Segoe UI Light"/>
            </a:endParaRPr>
          </a:p>
        </p:txBody>
      </p:sp>
      <p:sp>
        <p:nvSpPr>
          <p:cNvPr id="9" name="Zástupný symbol pro text 2">
            <a:hlinkClick r:id="rId3" tooltip="Další informace"/>
          </p:cNvPr>
          <p:cNvSpPr txBox="1">
            <a:spLocks/>
          </p:cNvSpPr>
          <p:nvPr/>
        </p:nvSpPr>
        <p:spPr>
          <a:xfrm>
            <a:off x="2897188" y="5844663"/>
            <a:ext cx="8659850" cy="931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buNone/>
            </a:pPr>
            <a:endParaRPr lang="cs-CZ" sz="1800" b="0" i="0" dirty="0">
              <a:solidFill>
                <a:srgbClr val="DD462F"/>
              </a:solidFill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50212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spcBef>
                <a:spcPts val="0"/>
              </a:spcBef>
              <a:buNone/>
            </a:pPr>
            <a:r>
              <a:rPr lang="cs-CZ" b="1" dirty="0" smtClean="0">
                <a:latin typeface="Segoe UI Light"/>
              </a:rPr>
              <a:t>Projektový tým</a:t>
            </a:r>
            <a:endParaRPr lang="cs-CZ" sz="3600" b="1" i="0" dirty="0">
              <a:solidFill>
                <a:schemeClr val="bg1"/>
              </a:solidFill>
              <a:latin typeface="Segoe U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471" y="1397469"/>
            <a:ext cx="5650864" cy="229785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cs-CZ" sz="1200" dirty="0" smtClean="0">
                <a:solidFill>
                  <a:schemeClr val="tx1"/>
                </a:solidFill>
                <a:latin typeface="Segoe UI"/>
              </a:rPr>
              <a:t>Mgr. Karel Sekyra - </a:t>
            </a:r>
            <a:r>
              <a:rPr lang="cs-CZ" sz="1200" dirty="0">
                <a:solidFill>
                  <a:schemeClr val="tx1"/>
                </a:solidFill>
              </a:rPr>
              <a:t>projektový </a:t>
            </a:r>
            <a:r>
              <a:rPr lang="cs-CZ" sz="1200" dirty="0" smtClean="0">
                <a:solidFill>
                  <a:schemeClr val="tx1"/>
                </a:solidFill>
              </a:rPr>
              <a:t>manažer</a:t>
            </a:r>
          </a:p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cs-CZ" sz="1200" dirty="0">
                <a:solidFill>
                  <a:schemeClr val="tx1"/>
                </a:solidFill>
              </a:rPr>
              <a:t>Mgr. Miroslav Trefil – projektový manažer</a:t>
            </a:r>
          </a:p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cs-CZ" sz="1200" dirty="0" smtClean="0">
                <a:solidFill>
                  <a:schemeClr val="tx1"/>
                </a:solidFill>
              </a:rPr>
              <a:t>Bc. Jana </a:t>
            </a:r>
            <a:r>
              <a:rPr lang="cs-CZ" sz="1200" dirty="0" err="1" smtClean="0">
                <a:solidFill>
                  <a:schemeClr val="tx1"/>
                </a:solidFill>
              </a:rPr>
              <a:t>Majerovová</a:t>
            </a:r>
            <a:r>
              <a:rPr lang="cs-CZ" sz="1200" dirty="0" smtClean="0">
                <a:solidFill>
                  <a:schemeClr val="tx1"/>
                </a:solidFill>
              </a:rPr>
              <a:t> – finanční manažer </a:t>
            </a:r>
          </a:p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cs-CZ" sz="1200" dirty="0" smtClean="0">
                <a:solidFill>
                  <a:schemeClr val="tx1"/>
                </a:solidFill>
              </a:rPr>
              <a:t>Ing. Anna Zejdová - </a:t>
            </a:r>
            <a:r>
              <a:rPr lang="cs-CZ" sz="1200" dirty="0">
                <a:solidFill>
                  <a:schemeClr val="tx1"/>
                </a:solidFill>
              </a:rPr>
              <a:t>finanční manažer </a:t>
            </a:r>
            <a:endParaRPr lang="cs-CZ" sz="1200" dirty="0" smtClean="0">
              <a:solidFill>
                <a:schemeClr val="tx1"/>
              </a:solidFill>
            </a:endParaRPr>
          </a:p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cs-CZ" sz="1200" dirty="0" smtClean="0">
                <a:solidFill>
                  <a:schemeClr val="tx1"/>
                </a:solidFill>
              </a:rPr>
              <a:t>Lenka Majerová – finanční administrátor</a:t>
            </a:r>
          </a:p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cs-CZ" sz="1200" dirty="0" smtClean="0">
                <a:solidFill>
                  <a:schemeClr val="tx1"/>
                </a:solidFill>
              </a:rPr>
              <a:t>Zdenka Vavříková – finanční administrátor</a:t>
            </a:r>
          </a:p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cs-CZ" sz="1200" dirty="0" smtClean="0">
                <a:solidFill>
                  <a:schemeClr val="tx1"/>
                </a:solidFill>
              </a:rPr>
              <a:t>Monika Vašková – asistentka manažera</a:t>
            </a:r>
          </a:p>
          <a:p>
            <a:pPr>
              <a:spcBef>
                <a:spcPts val="576"/>
              </a:spcBef>
              <a:spcAft>
                <a:spcPts val="0"/>
              </a:spcAft>
            </a:pPr>
            <a:endParaRPr lang="cs-CZ" sz="1200" b="1" dirty="0" smtClean="0">
              <a:solidFill>
                <a:schemeClr val="tx1"/>
              </a:solidFill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4471" y="5306788"/>
            <a:ext cx="6143678" cy="117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cs-CZ" sz="1100" b="1" dirty="0" smtClean="0">
                <a:solidFill>
                  <a:schemeClr val="tx1"/>
                </a:solidFill>
                <a:latin typeface="Segoe UI"/>
              </a:rPr>
              <a:t>Pedagogové Střední školy informatiky, elektrotechniky a řemesel Rožnov pod Radhoštěm</a:t>
            </a:r>
          </a:p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cs-CZ" sz="1200" dirty="0" smtClean="0">
                <a:solidFill>
                  <a:schemeClr val="tx1"/>
                </a:solidFill>
                <a:latin typeface="Segoe UI"/>
              </a:rPr>
              <a:t>Božena Svaková, Karel Mužný, Zdeněk Malina, Jiří </a:t>
            </a:r>
            <a:r>
              <a:rPr lang="cs-CZ" sz="1200" dirty="0" err="1" smtClean="0">
                <a:solidFill>
                  <a:schemeClr val="tx1"/>
                </a:solidFill>
                <a:latin typeface="Segoe UI"/>
              </a:rPr>
              <a:t>Krhut</a:t>
            </a:r>
            <a:r>
              <a:rPr lang="cs-CZ" sz="1200" dirty="0" smtClean="0">
                <a:solidFill>
                  <a:schemeClr val="tx1"/>
                </a:solidFill>
                <a:latin typeface="Segoe UI"/>
              </a:rPr>
              <a:t>, Jaroslav Linduška, Pavel Chmelař, Luděk Maixner, Petr </a:t>
            </a:r>
            <a:r>
              <a:rPr lang="cs-CZ" sz="1200" dirty="0" err="1" smtClean="0">
                <a:solidFill>
                  <a:schemeClr val="tx1"/>
                </a:solidFill>
                <a:latin typeface="Segoe UI"/>
              </a:rPr>
              <a:t>Minol</a:t>
            </a:r>
            <a:r>
              <a:rPr lang="cs-CZ" sz="1200" dirty="0" smtClean="0">
                <a:solidFill>
                  <a:schemeClr val="tx1"/>
                </a:solidFill>
                <a:latin typeface="Segoe UI"/>
              </a:rPr>
              <a:t>, Ing, Vlastimil Demel, Ing. Evžen </a:t>
            </a:r>
            <a:r>
              <a:rPr lang="cs-CZ" sz="1200" dirty="0" err="1" smtClean="0">
                <a:solidFill>
                  <a:schemeClr val="tx1"/>
                </a:solidFill>
                <a:latin typeface="Segoe UI"/>
              </a:rPr>
              <a:t>Žabčík</a:t>
            </a:r>
            <a:r>
              <a:rPr lang="cs-CZ" sz="1200" dirty="0" smtClean="0">
                <a:solidFill>
                  <a:schemeClr val="tx1"/>
                </a:solidFill>
                <a:latin typeface="Segoe UI"/>
              </a:rPr>
              <a:t>, Ing. Jaromír </a:t>
            </a:r>
            <a:r>
              <a:rPr lang="cs-CZ" sz="1200" dirty="0" err="1" smtClean="0">
                <a:solidFill>
                  <a:schemeClr val="tx1"/>
                </a:solidFill>
                <a:latin typeface="Segoe UI"/>
              </a:rPr>
              <a:t>Kotůlek</a:t>
            </a:r>
            <a:endParaRPr lang="cs-CZ" sz="1200" dirty="0" smtClean="0">
              <a:solidFill>
                <a:schemeClr val="tx1"/>
              </a:solidFill>
              <a:latin typeface="Segoe UI"/>
            </a:endParaRPr>
          </a:p>
          <a:p>
            <a:pPr>
              <a:spcBef>
                <a:spcPts val="576"/>
              </a:spcBef>
              <a:spcAft>
                <a:spcPts val="0"/>
              </a:spcAft>
            </a:pPr>
            <a:endParaRPr lang="cs-CZ" dirty="0" smtClean="0">
              <a:solidFill>
                <a:schemeClr val="tx1"/>
              </a:solidFill>
              <a:latin typeface="Segoe U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cs-CZ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cs-CZ" dirty="0" smtClean="0">
              <a:solidFill>
                <a:schemeClr val="tx1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417129" y="5306787"/>
            <a:ext cx="5622304" cy="11706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cs-CZ" sz="1100" b="1" dirty="0" smtClean="0">
                <a:solidFill>
                  <a:schemeClr val="tx1"/>
                </a:solidFill>
                <a:latin typeface="Segoe UI"/>
              </a:rPr>
              <a:t>Pedagogové základních škol v  Rožnově pod Radhoštěm</a:t>
            </a:r>
          </a:p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cs-CZ" sz="1200" dirty="0" smtClean="0">
                <a:solidFill>
                  <a:schemeClr val="tx1"/>
                </a:solidFill>
                <a:latin typeface="Segoe UI"/>
              </a:rPr>
              <a:t>Mgr. Libor Kopeček, Mgr. Drahomíra Křenková, Mgr. Marek Sedlák, Mgr. Hana Najmanová, Mgr. Marie Maňáková, Mgr. Martin Polách, Mgr. Libor Fusek,        Mgr. Zbyněk </a:t>
            </a:r>
            <a:r>
              <a:rPr lang="cs-CZ" sz="1200" dirty="0" err="1" smtClean="0">
                <a:solidFill>
                  <a:schemeClr val="tx1"/>
                </a:solidFill>
                <a:latin typeface="Segoe UI"/>
              </a:rPr>
              <a:t>Kocurek</a:t>
            </a:r>
            <a:r>
              <a:rPr lang="cs-CZ" sz="1200" dirty="0" smtClean="0">
                <a:solidFill>
                  <a:schemeClr val="tx1"/>
                </a:solidFill>
                <a:latin typeface="Segoe UI"/>
              </a:rPr>
              <a:t>,  Ing. Ivan </a:t>
            </a:r>
            <a:r>
              <a:rPr lang="cs-CZ" sz="1200" dirty="0" err="1" smtClean="0">
                <a:solidFill>
                  <a:schemeClr val="tx1"/>
                </a:solidFill>
                <a:latin typeface="Segoe UI"/>
              </a:rPr>
              <a:t>Lukačovič</a:t>
            </a:r>
            <a:endParaRPr lang="cs-CZ" sz="1200" dirty="0" smtClean="0">
              <a:solidFill>
                <a:schemeClr val="tx1"/>
              </a:solidFill>
              <a:latin typeface="Segoe UI"/>
            </a:endParaRPr>
          </a:p>
          <a:p>
            <a:pPr>
              <a:spcBef>
                <a:spcPts val="576"/>
              </a:spcBef>
              <a:spcAft>
                <a:spcPts val="0"/>
              </a:spcAft>
            </a:pPr>
            <a:endParaRPr lang="cs-CZ" dirty="0" smtClean="0">
              <a:solidFill>
                <a:schemeClr val="tx1"/>
              </a:solidFill>
              <a:latin typeface="Segoe U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cs-CZ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cs-CZ" dirty="0" smtClean="0">
              <a:solidFill>
                <a:schemeClr val="tx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397470"/>
            <a:ext cx="5257800" cy="3790569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4471" y="3695323"/>
            <a:ext cx="5844870" cy="14927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cs-CZ" sz="1100" b="1" dirty="0"/>
              <a:t>Koordinátoři aktivit ZŠ</a:t>
            </a:r>
          </a:p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cs-CZ" sz="1100" dirty="0"/>
              <a:t>Základní škola 5. května Rožnov pod Radhoštěm – Mgr. Miroslav </a:t>
            </a:r>
            <a:r>
              <a:rPr lang="cs-CZ" sz="1100" dirty="0" err="1"/>
              <a:t>Kokinopulos</a:t>
            </a:r>
            <a:endParaRPr lang="cs-CZ" sz="1100" dirty="0"/>
          </a:p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cs-CZ" sz="1100" dirty="0"/>
              <a:t>Základní škola Pod Skalkou Rožnov pod Radhoštěm – Mgr. Kristina Kubečková</a:t>
            </a:r>
          </a:p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cs-CZ" sz="1100" dirty="0"/>
              <a:t>Základní škola </a:t>
            </a:r>
            <a:r>
              <a:rPr lang="cs-CZ" sz="1100" dirty="0" err="1"/>
              <a:t>Videčská</a:t>
            </a:r>
            <a:r>
              <a:rPr lang="cs-CZ" sz="1100" dirty="0"/>
              <a:t> Rožnov pod Radhoštěm – Mgr. Hana </a:t>
            </a:r>
            <a:r>
              <a:rPr lang="cs-CZ" sz="1100" dirty="0" err="1"/>
              <a:t>Bosová</a:t>
            </a:r>
            <a:endParaRPr lang="cs-CZ" sz="1100" dirty="0"/>
          </a:p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cs-CZ" sz="1100" dirty="0"/>
              <a:t>Základní škola Dolní Bečva – Ing. Mgr. Pavel </a:t>
            </a:r>
            <a:r>
              <a:rPr lang="cs-CZ" sz="1100" dirty="0" err="1"/>
              <a:t>Urbanovský</a:t>
            </a:r>
            <a:endParaRPr lang="cs-CZ" sz="1100" dirty="0"/>
          </a:p>
          <a:p>
            <a:pPr>
              <a:spcBef>
                <a:spcPts val="576"/>
              </a:spcBef>
              <a:spcAft>
                <a:spcPts val="0"/>
              </a:spcAft>
            </a:pPr>
            <a:r>
              <a:rPr lang="cs-CZ" sz="1100" dirty="0"/>
              <a:t>Základní škola T.G. Masaryka Horní Bečva – Mgr. Jan </a:t>
            </a:r>
            <a:r>
              <a:rPr lang="cs-CZ" sz="1100" dirty="0" err="1" smtClean="0"/>
              <a:t>Děcký</a:t>
            </a:r>
            <a:r>
              <a:rPr lang="cs-CZ" sz="1100" dirty="0" smtClean="0"/>
              <a:t>                                                    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209073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spcBef>
                <a:spcPts val="0"/>
              </a:spcBef>
              <a:buNone/>
            </a:pPr>
            <a:r>
              <a:rPr lang="cs-CZ" b="1" dirty="0" smtClean="0">
                <a:latin typeface="Segoe UI Light"/>
              </a:rPr>
              <a:t>Klíčové aktivity projektu</a:t>
            </a:r>
            <a:endParaRPr lang="cs-CZ" sz="3600" b="1" i="0" dirty="0">
              <a:solidFill>
                <a:schemeClr val="bg1"/>
              </a:solidFill>
              <a:latin typeface="Segoe U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306" y="1517280"/>
            <a:ext cx="8433392" cy="5585269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378"/>
              </a:spcBef>
            </a:pPr>
            <a:r>
              <a:rPr lang="cs-CZ" sz="1400" dirty="0">
                <a:solidFill>
                  <a:schemeClr val="tx1"/>
                </a:solidFill>
              </a:rPr>
              <a:t>V rámci projektu byly na Střední škole informatiky, elektrotechniky a řemesel v Rožnově pod Radhoštěm realizovány tyto klíčové aktivity:</a:t>
            </a:r>
          </a:p>
          <a:p>
            <a:pPr marL="171450" indent="-171450">
              <a:spcBef>
                <a:spcPts val="378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A1a – Vybavení pro laboratoře, odborné učebny, školní hospodářství a střediska praktického vyučování</a:t>
            </a:r>
          </a:p>
          <a:p>
            <a:pPr marL="171450" indent="-171450">
              <a:spcBef>
                <a:spcPts val="378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A2a – Vybavení prostor pro výuku hmotným neinvestičním majetkem a spotřebním materiálem pro přírodovědné a technické vzdělávání</a:t>
            </a:r>
          </a:p>
          <a:p>
            <a:pPr marL="171450" indent="-171450">
              <a:spcBef>
                <a:spcPts val="378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A2b – Vzdělávání pedagogických pracovníků k obsluze strojů a zařízení</a:t>
            </a:r>
          </a:p>
          <a:p>
            <a:pPr marL="171450" indent="-171450">
              <a:spcBef>
                <a:spcPts val="378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A2d – Volnočasové aktivity pro žáky SŠ zaměřené na přírodovědné a technické vzdělávání</a:t>
            </a:r>
          </a:p>
          <a:p>
            <a:pPr marL="171450" indent="-171450">
              <a:spcBef>
                <a:spcPts val="378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B1a – Sdílení učeben/dílen/ laboratoří SŠ pro povinnou výuku žáků ZŠ zaměřenou na přírodovědné a technické vzdělávání</a:t>
            </a:r>
          </a:p>
          <a:p>
            <a:pPr marL="171450" indent="-171450">
              <a:spcBef>
                <a:spcPts val="378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B1b – Volnočasové aktivity pro žáky ZŠ zaměřené na přírodovědné a technické vzdělávání</a:t>
            </a:r>
          </a:p>
          <a:p>
            <a:pPr marL="171450" indent="-171450">
              <a:spcBef>
                <a:spcPts val="378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B1c – Programy vzájemného učení žáků SŠ a ZŠ</a:t>
            </a:r>
          </a:p>
          <a:p>
            <a:pPr marL="171450" indent="-171450">
              <a:spcBef>
                <a:spcPts val="378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B1f – Stáže pedagogických pracovníků SŠ na ZŠ a naopak</a:t>
            </a:r>
            <a:endParaRPr lang="cs-CZ" sz="1400" dirty="0" smtClean="0">
              <a:solidFill>
                <a:schemeClr val="tx1"/>
              </a:solidFill>
            </a:endParaRPr>
          </a:p>
          <a:p>
            <a:pPr marL="857250" lvl="1" indent="-171450">
              <a:spcBef>
                <a:spcPts val="378"/>
              </a:spcBef>
            </a:pPr>
            <a:endParaRPr lang="cs-CZ" sz="850" dirty="0" smtClean="0">
              <a:solidFill>
                <a:schemeClr val="tx1"/>
              </a:solidFill>
            </a:endParaRPr>
          </a:p>
          <a:p>
            <a:pPr algn="l" defTabSz="914400">
              <a:lnSpc>
                <a:spcPct val="150000"/>
              </a:lnSpc>
              <a:spcBef>
                <a:spcPts val="378"/>
              </a:spcBef>
            </a:pPr>
            <a:r>
              <a:rPr lang="cs-CZ" sz="1050" dirty="0">
                <a:solidFill>
                  <a:schemeClr val="tx1"/>
                </a:solidFill>
              </a:rPr>
              <a:t>	</a:t>
            </a:r>
            <a:r>
              <a:rPr lang="cs-CZ" sz="1050" dirty="0" smtClean="0">
                <a:solidFill>
                  <a:schemeClr val="tx1"/>
                </a:solidFill>
              </a:rPr>
              <a:t>	</a:t>
            </a:r>
          </a:p>
          <a:p>
            <a:pPr algn="l" defTabSz="914400">
              <a:lnSpc>
                <a:spcPct val="150000"/>
              </a:lnSpc>
              <a:spcBef>
                <a:spcPts val="378"/>
              </a:spcBef>
            </a:pPr>
            <a:endParaRPr lang="cs-CZ" sz="1050" dirty="0" smtClean="0">
              <a:solidFill>
                <a:schemeClr val="tx1"/>
              </a:solidFill>
            </a:endParaRPr>
          </a:p>
          <a:p>
            <a:pPr marL="171450" indent="-171450" algn="l" defTabSz="914400">
              <a:lnSpc>
                <a:spcPct val="150000"/>
              </a:lnSpc>
              <a:spcBef>
                <a:spcPts val="378"/>
              </a:spcBef>
              <a:buFont typeface="Arial" panose="020B0604020202020204" pitchFamily="34" charset="0"/>
              <a:buChar char="•"/>
            </a:pPr>
            <a:endParaRPr lang="cs-CZ" sz="1050" dirty="0" smtClean="0">
              <a:solidFill>
                <a:schemeClr val="tx1"/>
              </a:solidFill>
            </a:endParaRPr>
          </a:p>
          <a:p>
            <a:pPr marL="0" indent="0" algn="l" defTabSz="914400">
              <a:lnSpc>
                <a:spcPct val="150000"/>
              </a:lnSpc>
              <a:spcBef>
                <a:spcPts val="396"/>
              </a:spcBef>
              <a:buNone/>
            </a:pPr>
            <a:endParaRPr lang="cs-CZ" sz="1100" dirty="0" smtClean="0">
              <a:solidFill>
                <a:schemeClr val="tx1"/>
              </a:solidFill>
            </a:endParaRPr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cs-CZ" dirty="0" smtClean="0">
              <a:solidFill>
                <a:schemeClr val="tx1"/>
              </a:solidFill>
            </a:endParaRPr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cs-CZ" dirty="0" smtClean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878" y="2244813"/>
            <a:ext cx="3188711" cy="239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878" y="42532"/>
            <a:ext cx="3188710" cy="211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880" y="4666842"/>
            <a:ext cx="3188710" cy="211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6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Rozpočet projektu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355271"/>
            <a:ext cx="10836728" cy="5257799"/>
          </a:xfrm>
        </p:spPr>
        <p:txBody>
          <a:bodyPr>
            <a:normAutofit fontScale="32500" lnSpcReduction="20000"/>
          </a:bodyPr>
          <a:lstStyle/>
          <a:p>
            <a:pPr marL="45720"/>
            <a:r>
              <a:rPr lang="cs-CZ" sz="7400" b="1" dirty="0">
                <a:solidFill>
                  <a:schemeClr val="tx1"/>
                </a:solidFill>
              </a:rPr>
              <a:t>Celkové výdaje projektu:   </a:t>
            </a:r>
            <a:r>
              <a:rPr lang="cs-CZ" sz="7400" b="1" dirty="0" smtClean="0">
                <a:solidFill>
                  <a:schemeClr val="tx1"/>
                </a:solidFill>
              </a:rPr>
              <a:t>3 725 527,79 		</a:t>
            </a:r>
            <a:r>
              <a:rPr lang="cs-CZ" sz="7400" b="1" dirty="0" smtClean="0">
                <a:solidFill>
                  <a:schemeClr val="tx1"/>
                </a:solidFill>
              </a:rPr>
              <a:t>	v  </a:t>
            </a:r>
            <a:r>
              <a:rPr lang="cs-CZ" sz="7400" b="1" dirty="0" smtClean="0">
                <a:solidFill>
                  <a:schemeClr val="tx1"/>
                </a:solidFill>
              </a:rPr>
              <a:t>Kč</a:t>
            </a:r>
            <a:endParaRPr lang="cs-CZ" sz="7400" b="1" dirty="0">
              <a:solidFill>
                <a:schemeClr val="tx1"/>
              </a:solidFill>
            </a:endParaRPr>
          </a:p>
          <a:p>
            <a:pPr marL="457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7200" dirty="0">
                <a:solidFill>
                  <a:schemeClr val="tx1"/>
                </a:solidFill>
              </a:rPr>
              <a:t> </a:t>
            </a:r>
            <a:r>
              <a:rPr lang="cs-CZ" sz="7200" b="1" dirty="0" smtClean="0">
                <a:solidFill>
                  <a:schemeClr val="tx1"/>
                </a:solidFill>
              </a:rPr>
              <a:t>      </a:t>
            </a:r>
            <a:r>
              <a:rPr lang="cs-CZ" sz="6200" b="1" dirty="0" smtClean="0">
                <a:solidFill>
                  <a:schemeClr val="tx1"/>
                </a:solidFill>
              </a:rPr>
              <a:t>1</a:t>
            </a:r>
            <a:r>
              <a:rPr lang="cs-CZ" sz="6200" b="1" dirty="0">
                <a:solidFill>
                  <a:schemeClr val="tx1"/>
                </a:solidFill>
              </a:rPr>
              <a:t>. </a:t>
            </a:r>
            <a:r>
              <a:rPr lang="cs-CZ" sz="6200" b="1" dirty="0">
                <a:solidFill>
                  <a:schemeClr val="tx1"/>
                </a:solidFill>
              </a:rPr>
              <a:t>P</a:t>
            </a:r>
            <a:r>
              <a:rPr lang="cs-CZ" sz="6200" b="1" dirty="0" smtClean="0">
                <a:solidFill>
                  <a:schemeClr val="tx1"/>
                </a:solidFill>
              </a:rPr>
              <a:t>římé </a:t>
            </a:r>
            <a:r>
              <a:rPr lang="cs-CZ" sz="6200" b="1" dirty="0">
                <a:solidFill>
                  <a:schemeClr val="tx1"/>
                </a:solidFill>
              </a:rPr>
              <a:t>způsobilé výdaje: 	     </a:t>
            </a:r>
            <a:r>
              <a:rPr lang="cs-CZ" sz="6200" b="1" dirty="0" smtClean="0">
                <a:solidFill>
                  <a:schemeClr val="tx1"/>
                </a:solidFill>
              </a:rPr>
              <a:t> 3 421 464,15</a:t>
            </a:r>
            <a:r>
              <a:rPr lang="cs-CZ" sz="7200" b="1" dirty="0" smtClean="0">
                <a:solidFill>
                  <a:schemeClr val="tx1"/>
                </a:solidFill>
              </a:rPr>
              <a:t>		</a:t>
            </a:r>
            <a:r>
              <a:rPr lang="cs-CZ" sz="7200" b="1" dirty="0">
                <a:solidFill>
                  <a:schemeClr val="tx1"/>
                </a:solidFill>
              </a:rPr>
              <a:t/>
            </a:r>
            <a:br>
              <a:rPr lang="cs-CZ" sz="7200" b="1" dirty="0">
                <a:solidFill>
                  <a:schemeClr val="tx1"/>
                </a:solidFill>
              </a:rPr>
            </a:br>
            <a:r>
              <a:rPr lang="cs-CZ" sz="6200" dirty="0">
                <a:solidFill>
                  <a:schemeClr val="tx1"/>
                </a:solidFill>
              </a:rPr>
              <a:t>      </a:t>
            </a:r>
            <a:r>
              <a:rPr lang="cs-CZ" sz="6200" dirty="0" smtClean="0">
                <a:solidFill>
                  <a:schemeClr val="tx1"/>
                </a:solidFill>
              </a:rPr>
              <a:t>   </a:t>
            </a:r>
            <a:r>
              <a:rPr lang="cs-CZ" sz="6200" dirty="0" smtClean="0">
                <a:solidFill>
                  <a:schemeClr val="tx1"/>
                </a:solidFill>
              </a:rPr>
              <a:t>V tom</a:t>
            </a:r>
            <a:r>
              <a:rPr lang="cs-CZ" sz="6200" dirty="0" smtClean="0">
                <a:solidFill>
                  <a:schemeClr val="tx1"/>
                </a:solidFill>
              </a:rPr>
              <a:t>: </a:t>
            </a:r>
            <a:r>
              <a:rPr lang="cs-CZ" sz="6200" dirty="0">
                <a:solidFill>
                  <a:schemeClr val="tx1"/>
                </a:solidFill>
              </a:rPr>
              <a:t>O</a:t>
            </a:r>
            <a:r>
              <a:rPr lang="cs-CZ" sz="6200" dirty="0" smtClean="0">
                <a:solidFill>
                  <a:schemeClr val="tx1"/>
                </a:solidFill>
              </a:rPr>
              <a:t>sobní </a:t>
            </a:r>
            <a:r>
              <a:rPr lang="cs-CZ" sz="6200" dirty="0">
                <a:solidFill>
                  <a:schemeClr val="tx1"/>
                </a:solidFill>
              </a:rPr>
              <a:t>výdaje		      </a:t>
            </a:r>
            <a:r>
              <a:rPr lang="cs-CZ" sz="6200" dirty="0" smtClean="0">
                <a:solidFill>
                  <a:schemeClr val="tx1"/>
                </a:solidFill>
              </a:rPr>
              <a:t>1 618  134,87 	</a:t>
            </a:r>
          </a:p>
          <a:p>
            <a:pPr marL="4572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6200" dirty="0" smtClean="0">
                <a:solidFill>
                  <a:schemeClr val="tx1"/>
                </a:solidFill>
              </a:rPr>
              <a:t>                 </a:t>
            </a:r>
            <a:r>
              <a:rPr lang="cs-CZ" sz="6200" dirty="0">
                <a:solidFill>
                  <a:schemeClr val="tx1"/>
                </a:solidFill>
              </a:rPr>
              <a:t> </a:t>
            </a:r>
            <a:r>
              <a:rPr lang="cs-CZ" sz="6200" dirty="0" smtClean="0">
                <a:solidFill>
                  <a:schemeClr val="tx1"/>
                </a:solidFill>
              </a:rPr>
              <a:t>  </a:t>
            </a:r>
            <a:r>
              <a:rPr lang="cs-CZ" sz="6200" dirty="0" smtClean="0">
                <a:solidFill>
                  <a:schemeClr val="tx1"/>
                </a:solidFill>
              </a:rPr>
              <a:t> </a:t>
            </a:r>
            <a:r>
              <a:rPr lang="cs-CZ" sz="6200" dirty="0">
                <a:solidFill>
                  <a:schemeClr val="tx1"/>
                </a:solidFill>
              </a:rPr>
              <a:t>Z</a:t>
            </a:r>
            <a:r>
              <a:rPr lang="cs-CZ" sz="6200" dirty="0" smtClean="0">
                <a:solidFill>
                  <a:schemeClr val="tx1"/>
                </a:solidFill>
              </a:rPr>
              <a:t>ařízení </a:t>
            </a:r>
            <a:r>
              <a:rPr lang="cs-CZ" sz="6200" dirty="0">
                <a:solidFill>
                  <a:schemeClr val="tx1"/>
                </a:solidFill>
              </a:rPr>
              <a:t>do </a:t>
            </a:r>
            <a:r>
              <a:rPr lang="cs-CZ" sz="6200" dirty="0" smtClean="0">
                <a:solidFill>
                  <a:schemeClr val="tx1"/>
                </a:solidFill>
              </a:rPr>
              <a:t>učeben               </a:t>
            </a:r>
            <a:r>
              <a:rPr lang="cs-CZ" sz="6200" dirty="0">
                <a:solidFill>
                  <a:schemeClr val="tx1"/>
                </a:solidFill>
              </a:rPr>
              <a:t> </a:t>
            </a:r>
            <a:r>
              <a:rPr lang="cs-CZ" sz="6200" dirty="0" smtClean="0">
                <a:solidFill>
                  <a:schemeClr val="tx1"/>
                </a:solidFill>
              </a:rPr>
              <a:t>    </a:t>
            </a:r>
            <a:r>
              <a:rPr lang="cs-CZ" sz="6200" dirty="0" smtClean="0">
                <a:solidFill>
                  <a:schemeClr val="tx1"/>
                </a:solidFill>
              </a:rPr>
              <a:t>1 </a:t>
            </a:r>
            <a:r>
              <a:rPr lang="cs-CZ" sz="6200" dirty="0" smtClean="0">
                <a:solidFill>
                  <a:schemeClr val="tx1"/>
                </a:solidFill>
              </a:rPr>
              <a:t>459 693,08 	(310 ks </a:t>
            </a:r>
            <a:r>
              <a:rPr lang="cs-CZ" sz="6200" dirty="0" smtClean="0">
                <a:solidFill>
                  <a:schemeClr val="tx1"/>
                </a:solidFill>
              </a:rPr>
              <a:t>vybavení + materiál)</a:t>
            </a:r>
            <a:endParaRPr lang="cs-CZ" sz="6200" dirty="0">
              <a:solidFill>
                <a:schemeClr val="tx1"/>
              </a:solidFill>
            </a:endParaRPr>
          </a:p>
          <a:p>
            <a:pPr marL="365760" lvl="1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200" dirty="0" smtClean="0">
                <a:solidFill>
                  <a:schemeClr val="tx1"/>
                </a:solidFill>
              </a:rPr>
              <a:t> 		 z toho investiční nákupy    </a:t>
            </a:r>
            <a:r>
              <a:rPr lang="cs-CZ" sz="6200" dirty="0">
                <a:solidFill>
                  <a:schemeClr val="tx1"/>
                </a:solidFill>
              </a:rPr>
              <a:t> </a:t>
            </a:r>
            <a:r>
              <a:rPr lang="cs-CZ" sz="6200" dirty="0" smtClean="0">
                <a:solidFill>
                  <a:schemeClr val="tx1"/>
                </a:solidFill>
              </a:rPr>
              <a:t>    </a:t>
            </a:r>
            <a:r>
              <a:rPr lang="cs-CZ" sz="6200" dirty="0" smtClean="0">
                <a:solidFill>
                  <a:schemeClr val="tx1"/>
                </a:solidFill>
              </a:rPr>
              <a:t>200 </a:t>
            </a:r>
            <a:r>
              <a:rPr lang="cs-CZ" sz="6200" dirty="0" smtClean="0">
                <a:solidFill>
                  <a:schemeClr val="tx1"/>
                </a:solidFill>
              </a:rPr>
              <a:t>974,07 	</a:t>
            </a:r>
            <a:r>
              <a:rPr lang="cs-CZ" sz="6200" dirty="0" smtClean="0">
                <a:solidFill>
                  <a:schemeClr val="tx1"/>
                </a:solidFill>
              </a:rPr>
              <a:t>(</a:t>
            </a:r>
            <a:r>
              <a:rPr lang="cs-CZ" sz="6200" dirty="0" smtClean="0">
                <a:solidFill>
                  <a:schemeClr val="tx1"/>
                </a:solidFill>
              </a:rPr>
              <a:t>osciloskop, </a:t>
            </a:r>
            <a:r>
              <a:rPr lang="cs-CZ" sz="6200" dirty="0" err="1" smtClean="0">
                <a:solidFill>
                  <a:schemeClr val="tx1"/>
                </a:solidFill>
              </a:rPr>
              <a:t>přetavovací</a:t>
            </a:r>
            <a:r>
              <a:rPr lang="cs-CZ" sz="6200" dirty="0" smtClean="0">
                <a:solidFill>
                  <a:schemeClr val="tx1"/>
                </a:solidFill>
              </a:rPr>
              <a:t> 	</a:t>
            </a:r>
            <a:r>
              <a:rPr lang="cs-CZ" sz="6200" dirty="0" smtClean="0">
                <a:solidFill>
                  <a:schemeClr val="tx1"/>
                </a:solidFill>
              </a:rPr>
              <a:t>pec</a:t>
            </a:r>
            <a:r>
              <a:rPr lang="cs-CZ" sz="6200" dirty="0" smtClean="0">
                <a:solidFill>
                  <a:schemeClr val="tx1"/>
                </a:solidFill>
              </a:rPr>
              <a:t>, </a:t>
            </a:r>
            <a:endParaRPr lang="cs-CZ" sz="6200" dirty="0" smtClean="0">
              <a:solidFill>
                <a:schemeClr val="tx1"/>
              </a:solidFill>
            </a:endParaRPr>
          </a:p>
          <a:p>
            <a:pPr marL="365760" lvl="1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200" dirty="0">
                <a:solidFill>
                  <a:schemeClr val="tx1"/>
                </a:solidFill>
              </a:rPr>
              <a:t>	</a:t>
            </a:r>
            <a:r>
              <a:rPr lang="cs-CZ" sz="6200" dirty="0" smtClean="0">
                <a:solidFill>
                  <a:schemeClr val="tx1"/>
                </a:solidFill>
              </a:rPr>
              <a:t>						 	</a:t>
            </a:r>
            <a:r>
              <a:rPr lang="cs-CZ" sz="6200" dirty="0" smtClean="0">
                <a:solidFill>
                  <a:schemeClr val="tx1"/>
                </a:solidFill>
              </a:rPr>
              <a:t>pájecí univerzální </a:t>
            </a:r>
            <a:r>
              <a:rPr lang="cs-CZ" sz="6200" dirty="0" smtClean="0">
                <a:solidFill>
                  <a:schemeClr val="tx1"/>
                </a:solidFill>
              </a:rPr>
              <a:t>stanice)</a:t>
            </a:r>
            <a:endParaRPr lang="cs-CZ" sz="6200" dirty="0">
              <a:solidFill>
                <a:schemeClr val="tx1"/>
              </a:solidFill>
            </a:endParaRPr>
          </a:p>
          <a:p>
            <a:pPr marL="640080" lvl="2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200" dirty="0">
                <a:solidFill>
                  <a:schemeClr val="tx1"/>
                </a:solidFill>
              </a:rPr>
              <a:t>       </a:t>
            </a:r>
            <a:r>
              <a:rPr lang="cs-CZ" sz="6200" dirty="0" smtClean="0">
                <a:solidFill>
                  <a:schemeClr val="tx1"/>
                </a:solidFill>
              </a:rPr>
              <a:t>    </a:t>
            </a:r>
            <a:r>
              <a:rPr lang="cs-CZ" sz="6200" dirty="0" smtClean="0">
                <a:solidFill>
                  <a:schemeClr val="tx1"/>
                </a:solidFill>
              </a:rPr>
              <a:t>  Nákup služeb			165 287,20</a:t>
            </a:r>
          </a:p>
          <a:p>
            <a:pPr marL="640080" lvl="2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200" dirty="0">
                <a:solidFill>
                  <a:schemeClr val="tx1"/>
                </a:solidFill>
              </a:rPr>
              <a:t>	</a:t>
            </a:r>
            <a:r>
              <a:rPr lang="cs-CZ" sz="6200" dirty="0" smtClean="0">
                <a:solidFill>
                  <a:schemeClr val="tx1"/>
                </a:solidFill>
              </a:rPr>
              <a:t>	z toho </a:t>
            </a:r>
            <a:r>
              <a:rPr lang="cs-CZ" sz="6200" dirty="0" smtClean="0">
                <a:solidFill>
                  <a:schemeClr val="tx1"/>
                </a:solidFill>
              </a:rPr>
              <a:t>stravné </a:t>
            </a:r>
            <a:r>
              <a:rPr lang="cs-CZ" sz="6200" dirty="0" smtClean="0">
                <a:solidFill>
                  <a:schemeClr val="tx1"/>
                </a:solidFill>
              </a:rPr>
              <a:t>žáků v kroužcích	</a:t>
            </a:r>
            <a:r>
              <a:rPr lang="cs-CZ" sz="6200" dirty="0" smtClean="0">
                <a:solidFill>
                  <a:schemeClr val="tx1"/>
                </a:solidFill>
              </a:rPr>
              <a:t>  97 </a:t>
            </a:r>
            <a:r>
              <a:rPr lang="cs-CZ" sz="6200" dirty="0" smtClean="0">
                <a:solidFill>
                  <a:schemeClr val="tx1"/>
                </a:solidFill>
              </a:rPr>
              <a:t>092,40</a:t>
            </a:r>
          </a:p>
          <a:p>
            <a:pPr marL="640080" lvl="2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200" dirty="0" smtClean="0">
                <a:solidFill>
                  <a:schemeClr val="tx1"/>
                </a:solidFill>
              </a:rPr>
              <a:t>          </a:t>
            </a:r>
            <a:r>
              <a:rPr lang="cs-CZ" sz="6200" dirty="0" smtClean="0">
                <a:solidFill>
                  <a:schemeClr val="tx1"/>
                </a:solidFill>
              </a:rPr>
              <a:t>	           doprava </a:t>
            </a:r>
            <a:r>
              <a:rPr lang="cs-CZ" sz="6200" dirty="0" smtClean="0">
                <a:solidFill>
                  <a:schemeClr val="tx1"/>
                </a:solidFill>
              </a:rPr>
              <a:t>žáků do dílen	</a:t>
            </a:r>
            <a:r>
              <a:rPr lang="cs-CZ" sz="6200" dirty="0" smtClean="0">
                <a:solidFill>
                  <a:schemeClr val="tx1"/>
                </a:solidFill>
              </a:rPr>
              <a:t>  53 </a:t>
            </a:r>
            <a:r>
              <a:rPr lang="cs-CZ" sz="6200" dirty="0" smtClean="0">
                <a:solidFill>
                  <a:schemeClr val="tx1"/>
                </a:solidFill>
              </a:rPr>
              <a:t>820,-</a:t>
            </a:r>
          </a:p>
          <a:p>
            <a:pPr marL="640080" lvl="2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200" dirty="0">
                <a:solidFill>
                  <a:schemeClr val="tx1"/>
                </a:solidFill>
              </a:rPr>
              <a:t>	 </a:t>
            </a:r>
            <a:r>
              <a:rPr lang="cs-CZ" sz="6200" dirty="0" smtClean="0">
                <a:solidFill>
                  <a:schemeClr val="tx1"/>
                </a:solidFill>
              </a:rPr>
              <a:t>      </a:t>
            </a:r>
            <a:r>
              <a:rPr lang="cs-CZ" sz="6200" dirty="0" smtClean="0">
                <a:solidFill>
                  <a:schemeClr val="tx1"/>
                </a:solidFill>
              </a:rPr>
              <a:t>  Stavební </a:t>
            </a:r>
            <a:r>
              <a:rPr lang="cs-CZ" sz="6200" dirty="0">
                <a:solidFill>
                  <a:schemeClr val="tx1"/>
                </a:solidFill>
              </a:rPr>
              <a:t>úpravy učeben    </a:t>
            </a:r>
            <a:r>
              <a:rPr lang="cs-CZ" sz="6200" dirty="0" smtClean="0">
                <a:solidFill>
                  <a:schemeClr val="tx1"/>
                </a:solidFill>
              </a:rPr>
              <a:t>        </a:t>
            </a:r>
            <a:r>
              <a:rPr lang="cs-CZ" sz="6200" dirty="0" smtClean="0">
                <a:solidFill>
                  <a:schemeClr val="tx1"/>
                </a:solidFill>
              </a:rPr>
              <a:t>	175 </a:t>
            </a:r>
            <a:r>
              <a:rPr lang="cs-CZ" sz="6200" dirty="0" smtClean="0">
                <a:solidFill>
                  <a:schemeClr val="tx1"/>
                </a:solidFill>
              </a:rPr>
              <a:t>660,-     </a:t>
            </a:r>
            <a:endParaRPr lang="cs-CZ" sz="6200" dirty="0">
              <a:solidFill>
                <a:schemeClr val="tx1"/>
              </a:solidFill>
            </a:endParaRPr>
          </a:p>
          <a:p>
            <a:pPr marL="914400" lvl="3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200" dirty="0">
                <a:solidFill>
                  <a:schemeClr val="tx1"/>
                </a:solidFill>
              </a:rPr>
              <a:t>	</a:t>
            </a:r>
            <a:r>
              <a:rPr lang="cs-CZ" sz="6200" dirty="0" smtClean="0">
                <a:solidFill>
                  <a:schemeClr val="tx1"/>
                </a:solidFill>
              </a:rPr>
              <a:t>z toho investiční výdaje	</a:t>
            </a:r>
            <a:r>
              <a:rPr lang="cs-CZ" sz="6200" dirty="0" smtClean="0">
                <a:solidFill>
                  <a:schemeClr val="tx1"/>
                </a:solidFill>
              </a:rPr>
              <a:t>	155 855,-</a:t>
            </a:r>
          </a:p>
          <a:p>
            <a:pPr marL="914400" lvl="3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200" dirty="0">
                <a:solidFill>
                  <a:schemeClr val="tx1"/>
                </a:solidFill>
              </a:rPr>
              <a:t> </a:t>
            </a:r>
            <a:r>
              <a:rPr lang="cs-CZ" sz="6200" dirty="0" smtClean="0">
                <a:solidFill>
                  <a:schemeClr val="tx1"/>
                </a:solidFill>
              </a:rPr>
              <a:t>        Přímá podpora žáků:		    2 689,-</a:t>
            </a:r>
            <a:endParaRPr lang="cs-CZ" sz="6200" dirty="0">
              <a:solidFill>
                <a:schemeClr val="tx1"/>
              </a:solidFill>
            </a:endParaRPr>
          </a:p>
          <a:p>
            <a:pPr marL="914400" lvl="3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200" b="1" dirty="0" smtClean="0">
                <a:solidFill>
                  <a:schemeClr val="tx1"/>
                </a:solidFill>
              </a:rPr>
              <a:t>          </a:t>
            </a:r>
            <a:endParaRPr lang="cs-CZ" sz="6200" b="1" dirty="0">
              <a:solidFill>
                <a:schemeClr val="tx1"/>
              </a:solidFill>
            </a:endParaRPr>
          </a:p>
          <a:p>
            <a:pPr marL="914400" lvl="3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200" b="1" dirty="0" smtClean="0">
                <a:solidFill>
                  <a:schemeClr val="tx1"/>
                </a:solidFill>
              </a:rPr>
              <a:t>2</a:t>
            </a:r>
            <a:r>
              <a:rPr lang="cs-CZ" sz="6200" b="1" dirty="0">
                <a:solidFill>
                  <a:schemeClr val="tx1"/>
                </a:solidFill>
              </a:rPr>
              <a:t>. </a:t>
            </a:r>
            <a:r>
              <a:rPr lang="cs-CZ" sz="6200" b="1" dirty="0" smtClean="0">
                <a:solidFill>
                  <a:schemeClr val="tx1"/>
                </a:solidFill>
              </a:rPr>
              <a:t>Nepřímé </a:t>
            </a:r>
            <a:r>
              <a:rPr lang="cs-CZ" sz="6200" b="1" dirty="0">
                <a:solidFill>
                  <a:schemeClr val="tx1"/>
                </a:solidFill>
              </a:rPr>
              <a:t>výdaje 		</a:t>
            </a:r>
            <a:r>
              <a:rPr lang="cs-CZ" sz="6200" b="1" dirty="0" smtClean="0">
                <a:solidFill>
                  <a:schemeClr val="tx1"/>
                </a:solidFill>
              </a:rPr>
              <a:t>	304 063,64</a:t>
            </a:r>
            <a:endParaRPr lang="cs-CZ" sz="6200" b="1" dirty="0">
              <a:solidFill>
                <a:schemeClr val="tx1"/>
              </a:solidFill>
            </a:endParaRPr>
          </a:p>
          <a:p>
            <a:pPr marL="393192" lvl="1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200" dirty="0">
                <a:solidFill>
                  <a:schemeClr val="tx1"/>
                </a:solidFill>
              </a:rPr>
              <a:t>     </a:t>
            </a:r>
            <a:r>
              <a:rPr lang="cs-CZ" sz="6200" dirty="0" smtClean="0">
                <a:solidFill>
                  <a:schemeClr val="tx1"/>
                </a:solidFill>
              </a:rPr>
              <a:t>(osobní výdaje na administraci, </a:t>
            </a:r>
            <a:r>
              <a:rPr lang="cs-CZ" sz="6200" dirty="0" err="1" smtClean="0">
                <a:solidFill>
                  <a:schemeClr val="tx1"/>
                </a:solidFill>
              </a:rPr>
              <a:t>kancel</a:t>
            </a:r>
            <a:r>
              <a:rPr lang="cs-CZ" sz="6200" dirty="0" smtClean="0">
                <a:solidFill>
                  <a:schemeClr val="tx1"/>
                </a:solidFill>
              </a:rPr>
              <a:t>. materiál, cestovné</a:t>
            </a:r>
            <a:r>
              <a:rPr lang="cs-CZ" sz="6200" dirty="0">
                <a:solidFill>
                  <a:schemeClr val="tx1"/>
                </a:solidFill>
              </a:rPr>
              <a:t>, publicita, apod.)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cs-CZ" sz="62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cs-CZ" sz="6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165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Fotogalerie</a:t>
            </a:r>
            <a:endParaRPr lang="cs-CZ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4" y="1933234"/>
            <a:ext cx="5663608" cy="424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41" y="1956010"/>
            <a:ext cx="5630604" cy="422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64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9374" y="95691"/>
            <a:ext cx="10749367" cy="953687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Povinná výuka žáků ZŠ  v předmětu pracovní činnosti</a:t>
            </a:r>
            <a:endParaRPr lang="cs-CZ" b="1" dirty="0"/>
          </a:p>
        </p:txBody>
      </p:sp>
      <p:pic>
        <p:nvPicPr>
          <p:cNvPr id="3074" name="Picture 2" descr="F:\SP UFD U2\Publicita\ZŠ 5.května, povinná výuka, 6.třída, 6.11.2013\01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6" y="1261007"/>
            <a:ext cx="2899514" cy="217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SP UFD U2\Publicita\ZŠ 5.května, povinná výuka, 6.třída, 6.11.2013\01-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763" y="1261006"/>
            <a:ext cx="2934071" cy="220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://www.roznovskastredni.cz/images/galerie/praccin/01-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484" y="1284821"/>
            <a:ext cx="2902317" cy="21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www.roznovskastredni.cz/images/galerie/praccin/01-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3" y="4500407"/>
            <a:ext cx="2825087" cy="211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www.roznovskastredni.cz/images/galerie/praccin/01-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221" y="4500407"/>
            <a:ext cx="2849153" cy="21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www.roznovskastredni.cz/images/galerie/praccin/IMG_12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484" y="4500407"/>
            <a:ext cx="2902318" cy="217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http://www.roznovskastredni.cz/images/galerie/praccin/01-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632" y="1285097"/>
            <a:ext cx="2901948" cy="217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http://www.roznovskastredni.cz/images/galerie/praccin/IMG_12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176" y="4510026"/>
            <a:ext cx="2944404" cy="210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85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FOTO Projekty\Šk. rok 2014-2015\Výuka ZŠ\5.květen-6. tř.- 8.10.2014\DSC06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3" y="3474199"/>
            <a:ext cx="4416059" cy="331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FOTO Projekty\Šk. rok 2014-2015\Výuka ZŠ\Pod Skalkou 1.10.2014\DSC066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74" y="3519376"/>
            <a:ext cx="4295553" cy="322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FOTO Projekty\Šk. rok 2014-2015\Výuka ZŠ\ZŠ Dolní Bečva 22.10.2014\8. třída\DSC066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31" y="50506"/>
            <a:ext cx="457199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1513" y="223283"/>
            <a:ext cx="4533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chemeClr val="bg1"/>
                </a:solidFill>
              </a:rPr>
              <a:t>Předmět pracovní činnosti</a:t>
            </a:r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186529" y="50506"/>
            <a:ext cx="2775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Elektro dílna</a:t>
            </a:r>
            <a:endParaRPr lang="cs-CZ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3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Vyuka</a:t>
            </a:r>
            <a:r>
              <a:rPr lang="cs-CZ" b="1" dirty="0" smtClean="0"/>
              <a:t> žáků SŠ</a:t>
            </a:r>
            <a:endParaRPr lang="cs-CZ" b="1" dirty="0"/>
          </a:p>
        </p:txBody>
      </p:sp>
      <p:pic>
        <p:nvPicPr>
          <p:cNvPr id="5122" name="Picture 2" descr="C:\Users\user\Desktop\FOTO Projekty\Šk. rok 2014-2015\Výuka SŠ\Výuka SŠ\DSC06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254" y="1368942"/>
            <a:ext cx="7106093" cy="532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6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Volnočasové aktivity pro žáky ZŠ</a:t>
            </a:r>
            <a:endParaRPr lang="cs-CZ" b="1" dirty="0"/>
          </a:p>
        </p:txBody>
      </p:sp>
      <p:pic>
        <p:nvPicPr>
          <p:cNvPr id="6146" name="Picture 2" descr="C:\Users\user\Desktop\FOTO Projekty\Šk. rok 2014-2015\Výuka SŠ\Výuka SŠ\DSC066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6" y="1430079"/>
            <a:ext cx="4501116" cy="337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FOTO Projekty\Šk. rok 2014-2015\Výuka SŠ\Výuka SŠ\DSC066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302" y="175437"/>
            <a:ext cx="4554278" cy="341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FOTO Projekty\Šk. rok 2014-2015\Kroužky\Kovo 2.10.2014\DSC066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78" y="2842880"/>
            <a:ext cx="5234763" cy="392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001057"/>
      </p:ext>
    </p:extLst>
  </p:cSld>
  <p:clrMapOvr>
    <a:masterClrMapping/>
  </p:clrMapOvr>
</p:sld>
</file>

<file path=ppt/theme/theme1.xml><?xml version="1.0" encoding="utf-8"?>
<a:theme xmlns:a="http://schemas.openxmlformats.org/drawingml/2006/main" name="WelcomeDoc">
  <a:themeElements>
    <a:clrScheme name="Vlastní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elcomeDoc" id="{E1E7EDF9-8B79-4E5D-B508-2301E35CD219}" vid="{4342E303-0389-44F2-B6F0-C13C203CC5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8DBC0A1-66E1-4B9D-88C2-9B3A32A214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1623</Words>
  <Application>Microsoft Office PowerPoint</Application>
  <PresentationFormat>Vlastní</PresentationFormat>
  <Paragraphs>132</Paragraphs>
  <Slides>19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WelcomeDoc</vt:lpstr>
      <vt:lpstr>PROJEKT CZ.1.07/1.1.00/44.0010  CENTRA PŘÍRODOVĚDNÉHO A TECHNICKÉHO VZDĚLÁVÁNÍ PRO MODERNÍ VÝUKU ŽÁKŮ STŘEDNÍCH A ZÁKLADNÍCH ŠKOL VE ZLÍNSKÉM KRAJI </vt:lpstr>
      <vt:lpstr>Projektový tým</vt:lpstr>
      <vt:lpstr>Klíčové aktivity projektu</vt:lpstr>
      <vt:lpstr>Rozpočet projektu</vt:lpstr>
      <vt:lpstr>Fotogalerie</vt:lpstr>
      <vt:lpstr>Povinná výuka žáků ZŠ  v předmětu pracovní činnosti</vt:lpstr>
      <vt:lpstr>Prezentace aplikace PowerPoint</vt:lpstr>
      <vt:lpstr>Vyuka žáků SŠ</vt:lpstr>
      <vt:lpstr>Volnočasové aktivity pro žáky ZŠ</vt:lpstr>
      <vt:lpstr>Práce žáků ZŠ ve volnočasových aktivitách</vt:lpstr>
      <vt:lpstr>Práce žáků ZŠ ve volnočasových aktivitách</vt:lpstr>
      <vt:lpstr>Práce  žáků ZŠ ve volnočasových aktivitách</vt:lpstr>
      <vt:lpstr>Evaluační zpráva – klíčová aktivita A2d žáci střední školy  – na začátku  aktivity</vt:lpstr>
      <vt:lpstr>Evaluační zpráva – klíčová aktivita A2d  žáci střední školy– na konci aktivity</vt:lpstr>
      <vt:lpstr>B1a: Sdílení učeben, dílen, laboratoří SŠ pro povinnou výuku ZŠ  </vt:lpstr>
      <vt:lpstr>Dotazníky na konci aktivity - žáci základní školy - 539 </vt:lpstr>
      <vt:lpstr> B1c: Programy vzájemného učení žáků SŠ a ZŠ  Dotazníkové šetření zpracovávali žáci střední a základní školy – celkem 165, kteří se zúčastnili vzájemného učení. 110 žáků hodnotilo aktivitu pozitivně a to velmi přínosná nebo spíše přínosná). 41 žáků se nedokázalo rozhodnout a 14 žáků označilo aktivitu jako nepřínosnou. </vt:lpstr>
      <vt:lpstr>Monitorovací indikátory</vt:lpstr>
      <vt:lpstr>Projekt  2013 - 2015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2015-06-23T21:02:21Z</dcterms:created>
  <dcterms:modified xsi:type="dcterms:W3CDTF">2015-06-25T07:34:26Z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TC029239449991</vt:lpwstr>
  </property>
</Properties>
</file>